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ntic Bold" panose="020B0604020202020204" charset="0"/>
      <p:regular r:id="rId26"/>
    </p:embeddedFont>
    <p:embeddedFont>
      <p:font typeface="Poppins" panose="00000500000000000000" pitchFamily="2" charset="0"/>
      <p:regular r:id="rId27"/>
    </p:embeddedFont>
    <p:embeddedFont>
      <p:font typeface="Poppins Bold" panose="00000800000000000000" charset="0"/>
      <p:regular r:id="rId28"/>
    </p:embeddedFont>
    <p:embeddedFont>
      <p:font typeface="Poppins Bold Italics" panose="020B0604020202020204" charset="0"/>
      <p:regular r:id="rId29"/>
    </p:embeddedFont>
    <p:embeddedFont>
      <p:font typeface="Poppins Italics" panose="020B0604020202020204" charset="0"/>
      <p:regular r:id="rId30"/>
    </p:embeddedFont>
    <p:embeddedFont>
      <p:font typeface="The Seasons" panose="020B0604020202020204" charset="0"/>
      <p:regular r:id="rId31"/>
    </p:embeddedFont>
    <p:embeddedFont>
      <p:font typeface="The Season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52" y="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2.png"/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12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67.pn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image" Target="../media/image15.svg"/><Relationship Id="rId4" Type="http://schemas.openxmlformats.org/officeDocument/2006/relationships/image" Target="../media/image63.png"/><Relationship Id="rId9" Type="http://schemas.openxmlformats.org/officeDocument/2006/relationships/image" Target="../media/image14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15.svg"/><Relationship Id="rId4" Type="http://schemas.openxmlformats.org/officeDocument/2006/relationships/image" Target="../media/image22.png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71762" y="2901984"/>
            <a:ext cx="12944475" cy="4483032"/>
            <a:chOff x="0" y="0"/>
            <a:chExt cx="3409244" cy="11807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09245" cy="1180716"/>
            </a:xfrm>
            <a:custGeom>
              <a:avLst/>
              <a:gdLst/>
              <a:ahLst/>
              <a:cxnLst/>
              <a:rect l="l" t="t" r="r" b="b"/>
              <a:pathLst>
                <a:path w="3409245" h="1180716">
                  <a:moveTo>
                    <a:pt x="0" y="0"/>
                  </a:moveTo>
                  <a:lnTo>
                    <a:pt x="3409245" y="0"/>
                  </a:lnTo>
                  <a:lnTo>
                    <a:pt x="3409245" y="1180716"/>
                  </a:lnTo>
                  <a:lnTo>
                    <a:pt x="0" y="11807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409244" cy="1237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6020" y="3604418"/>
            <a:ext cx="14855961" cy="114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4"/>
              </a:lnSpc>
            </a:pPr>
            <a:r>
              <a:rPr lang="en-US" sz="7237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HOTEL HOSPITALITY 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83172" y="5360040"/>
            <a:ext cx="10721655" cy="45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2"/>
              </a:lnSpc>
            </a:pPr>
            <a:r>
              <a:rPr lang="en-US" sz="2644" spc="7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BY-KAJAL BARALE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3347594" y="1636439"/>
            <a:ext cx="2824451" cy="19887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2164391" y="6512618"/>
            <a:ext cx="2824451" cy="19887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00950" y="3450502"/>
            <a:ext cx="2679261" cy="1975875"/>
            <a:chOff x="0" y="0"/>
            <a:chExt cx="705649" cy="5203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5649" cy="520395"/>
            </a:xfrm>
            <a:custGeom>
              <a:avLst/>
              <a:gdLst/>
              <a:ahLst/>
              <a:cxnLst/>
              <a:rect l="l" t="t" r="r" b="b"/>
              <a:pathLst>
                <a:path w="705649" h="520395">
                  <a:moveTo>
                    <a:pt x="705649" y="260198"/>
                  </a:moveTo>
                  <a:lnTo>
                    <a:pt x="299249" y="0"/>
                  </a:lnTo>
                  <a:lnTo>
                    <a:pt x="299249" y="203200"/>
                  </a:lnTo>
                  <a:lnTo>
                    <a:pt x="0" y="203200"/>
                  </a:lnTo>
                  <a:lnTo>
                    <a:pt x="0" y="317195"/>
                  </a:lnTo>
                  <a:lnTo>
                    <a:pt x="299249" y="317195"/>
                  </a:lnTo>
                  <a:lnTo>
                    <a:pt x="299249" y="520395"/>
                  </a:lnTo>
                  <a:lnTo>
                    <a:pt x="705649" y="260198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604049" cy="17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0" y="54665"/>
          <a:ext cx="9291438" cy="1596385"/>
        </p:xfrm>
        <a:graphic>
          <a:graphicData uri="http://schemas.openxmlformats.org/drawingml/2006/table">
            <a:tbl>
              <a:tblPr/>
              <a:tblGrid>
                <a:gridCol w="929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6184">
                <a:tc>
                  <a:txBody>
                    <a:bodyPr/>
                    <a:lstStyle/>
                    <a:p>
                      <a:pPr algn="l">
                        <a:lnSpc>
                          <a:spcPts val="6020"/>
                        </a:lnSpc>
                        <a:defRPr/>
                      </a:pPr>
                      <a:r>
                        <a:rPr lang="en-US" sz="43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Split of booking % by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Freeform 18"/>
          <p:cNvSpPr/>
          <p:nvPr/>
        </p:nvSpPr>
        <p:spPr>
          <a:xfrm>
            <a:off x="278960" y="1909723"/>
            <a:ext cx="7321990" cy="3516655"/>
          </a:xfrm>
          <a:custGeom>
            <a:avLst/>
            <a:gdLst/>
            <a:ahLst/>
            <a:cxnLst/>
            <a:rect l="l" t="t" r="r" b="b"/>
            <a:pathLst>
              <a:path w="7321990" h="3516655">
                <a:moveTo>
                  <a:pt x="0" y="0"/>
                </a:moveTo>
                <a:lnTo>
                  <a:pt x="7321990" y="0"/>
                </a:lnTo>
                <a:lnTo>
                  <a:pt x="7321990" y="3516654"/>
                </a:lnTo>
                <a:lnTo>
                  <a:pt x="0" y="3516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85835" y="5683552"/>
            <a:ext cx="6915115" cy="4535945"/>
          </a:xfrm>
          <a:custGeom>
            <a:avLst/>
            <a:gdLst/>
            <a:ahLst/>
            <a:cxnLst/>
            <a:rect l="l" t="t" r="r" b="b"/>
            <a:pathLst>
              <a:path w="6915115" h="4535945">
                <a:moveTo>
                  <a:pt x="0" y="0"/>
                </a:moveTo>
                <a:lnTo>
                  <a:pt x="6915115" y="0"/>
                </a:lnTo>
                <a:lnTo>
                  <a:pt x="6915115" y="4535945"/>
                </a:lnTo>
                <a:lnTo>
                  <a:pt x="0" y="453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085" r="-2359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443476" y="2142782"/>
            <a:ext cx="7419289" cy="5876246"/>
          </a:xfrm>
          <a:custGeom>
            <a:avLst/>
            <a:gdLst/>
            <a:ahLst/>
            <a:cxnLst/>
            <a:rect l="l" t="t" r="r" b="b"/>
            <a:pathLst>
              <a:path w="7419289" h="5876246">
                <a:moveTo>
                  <a:pt x="0" y="0"/>
                </a:moveTo>
                <a:lnTo>
                  <a:pt x="7419289" y="0"/>
                </a:lnTo>
                <a:lnTo>
                  <a:pt x="7419289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3263" y="1753370"/>
            <a:ext cx="13645358" cy="8273952"/>
            <a:chOff x="0" y="0"/>
            <a:chExt cx="3593839" cy="2179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93839" cy="2179148"/>
            </a:xfrm>
            <a:custGeom>
              <a:avLst/>
              <a:gdLst/>
              <a:ahLst/>
              <a:cxnLst/>
              <a:rect l="l" t="t" r="r" b="b"/>
              <a:pathLst>
                <a:path w="3593839" h="2179148">
                  <a:moveTo>
                    <a:pt x="0" y="0"/>
                  </a:moveTo>
                  <a:lnTo>
                    <a:pt x="3593839" y="0"/>
                  </a:lnTo>
                  <a:lnTo>
                    <a:pt x="3593839" y="2179148"/>
                  </a:lnTo>
                  <a:lnTo>
                    <a:pt x="0" y="217914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593839" cy="2236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27171" y="690093"/>
            <a:ext cx="532129" cy="13065903"/>
            <a:chOff x="0" y="0"/>
            <a:chExt cx="140149" cy="34412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149" cy="3441226"/>
            </a:xfrm>
            <a:custGeom>
              <a:avLst/>
              <a:gdLst/>
              <a:ahLst/>
              <a:cxnLst/>
              <a:rect l="l" t="t" r="r" b="b"/>
              <a:pathLst>
                <a:path w="140149" h="3441226">
                  <a:moveTo>
                    <a:pt x="0" y="0"/>
                  </a:moveTo>
                  <a:lnTo>
                    <a:pt x="140149" y="0"/>
                  </a:lnTo>
                  <a:lnTo>
                    <a:pt x="140149" y="3441226"/>
                  </a:lnTo>
                  <a:lnTo>
                    <a:pt x="0" y="3441226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0149" cy="3498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88654" y="683731"/>
            <a:ext cx="1538516" cy="538623"/>
            <a:chOff x="0" y="0"/>
            <a:chExt cx="405206" cy="1418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1085276"/>
            <a:ext cx="411492" cy="274157"/>
          </a:xfrm>
          <a:custGeom>
            <a:avLst/>
            <a:gdLst/>
            <a:ahLst/>
            <a:cxnLst/>
            <a:rect l="l" t="t" r="r" b="b"/>
            <a:pathLst>
              <a:path w="411492" h="274157">
                <a:moveTo>
                  <a:pt x="0" y="0"/>
                </a:moveTo>
                <a:lnTo>
                  <a:pt x="411492" y="0"/>
                </a:lnTo>
                <a:lnTo>
                  <a:pt x="411492" y="274156"/>
                </a:lnTo>
                <a:lnTo>
                  <a:pt x="0" y="27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684340" y="2681817"/>
            <a:ext cx="8417020" cy="5739081"/>
          </a:xfrm>
          <a:custGeom>
            <a:avLst/>
            <a:gdLst/>
            <a:ahLst/>
            <a:cxnLst/>
            <a:rect l="l" t="t" r="r" b="b"/>
            <a:pathLst>
              <a:path w="8417020" h="5739081">
                <a:moveTo>
                  <a:pt x="0" y="0"/>
                </a:moveTo>
                <a:lnTo>
                  <a:pt x="8417020" y="0"/>
                </a:lnTo>
                <a:lnTo>
                  <a:pt x="8417020" y="5739081"/>
                </a:lnTo>
                <a:lnTo>
                  <a:pt x="0" y="5739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8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6850" y="171086"/>
            <a:ext cx="13779321" cy="68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1"/>
              </a:lnSpc>
            </a:pPr>
            <a:r>
              <a:rPr lang="en-US" sz="4177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Show WOW tend fro occupancy % &amp; Total Revenue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6987" y="1009650"/>
            <a:ext cx="2671067" cy="40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520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Larana Hotel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51875" y="877385"/>
            <a:ext cx="532129" cy="13065903"/>
            <a:chOff x="0" y="0"/>
            <a:chExt cx="140149" cy="344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0149" cy="3441226"/>
            </a:xfrm>
            <a:custGeom>
              <a:avLst/>
              <a:gdLst/>
              <a:ahLst/>
              <a:cxnLst/>
              <a:rect l="l" t="t" r="r" b="b"/>
              <a:pathLst>
                <a:path w="140149" h="3441226">
                  <a:moveTo>
                    <a:pt x="0" y="0"/>
                  </a:moveTo>
                  <a:lnTo>
                    <a:pt x="140149" y="0"/>
                  </a:lnTo>
                  <a:lnTo>
                    <a:pt x="140149" y="3441226"/>
                  </a:lnTo>
                  <a:lnTo>
                    <a:pt x="0" y="3441226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40149" cy="3498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4005" y="877385"/>
            <a:ext cx="1538516" cy="538623"/>
            <a:chOff x="0" y="0"/>
            <a:chExt cx="405206" cy="1418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56001" y="3340295"/>
            <a:ext cx="2219498" cy="1721733"/>
            <a:chOff x="0" y="0"/>
            <a:chExt cx="584559" cy="4534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4559" cy="453460"/>
            </a:xfrm>
            <a:custGeom>
              <a:avLst/>
              <a:gdLst/>
              <a:ahLst/>
              <a:cxnLst/>
              <a:rect l="l" t="t" r="r" b="b"/>
              <a:pathLst>
                <a:path w="584559" h="453460">
                  <a:moveTo>
                    <a:pt x="584559" y="226730"/>
                  </a:moveTo>
                  <a:lnTo>
                    <a:pt x="178159" y="0"/>
                  </a:lnTo>
                  <a:lnTo>
                    <a:pt x="178159" y="203200"/>
                  </a:lnTo>
                  <a:lnTo>
                    <a:pt x="0" y="203200"/>
                  </a:lnTo>
                  <a:lnTo>
                    <a:pt x="0" y="250260"/>
                  </a:lnTo>
                  <a:lnTo>
                    <a:pt x="178159" y="250260"/>
                  </a:lnTo>
                  <a:lnTo>
                    <a:pt x="178159" y="453460"/>
                  </a:lnTo>
                  <a:lnTo>
                    <a:pt x="584559" y="226730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482959" cy="104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0" y="-180515"/>
          <a:ext cx="6445104" cy="1438275"/>
        </p:xfrm>
        <a:graphic>
          <a:graphicData uri="http://schemas.openxmlformats.org/drawingml/2006/table">
            <a:tbl>
              <a:tblPr/>
              <a:tblGrid>
                <a:gridCol w="5668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0561">
                <a:tc>
                  <a:txBody>
                    <a:bodyPr/>
                    <a:lstStyle/>
                    <a:p>
                      <a:pPr algn="l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Citywise cancellation 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Freeform 18"/>
          <p:cNvSpPr/>
          <p:nvPr/>
        </p:nvSpPr>
        <p:spPr>
          <a:xfrm>
            <a:off x="154620" y="7144562"/>
            <a:ext cx="8785235" cy="3142438"/>
          </a:xfrm>
          <a:custGeom>
            <a:avLst/>
            <a:gdLst/>
            <a:ahLst/>
            <a:cxnLst/>
            <a:rect l="l" t="t" r="r" b="b"/>
            <a:pathLst>
              <a:path w="8785235" h="3142438">
                <a:moveTo>
                  <a:pt x="0" y="0"/>
                </a:moveTo>
                <a:lnTo>
                  <a:pt x="8785234" y="0"/>
                </a:lnTo>
                <a:lnTo>
                  <a:pt x="8785234" y="3142438"/>
                </a:lnTo>
                <a:lnTo>
                  <a:pt x="0" y="314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15" r="-2315" b="-1370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620" y="1724391"/>
            <a:ext cx="8272412" cy="4953540"/>
          </a:xfrm>
          <a:custGeom>
            <a:avLst/>
            <a:gdLst/>
            <a:ahLst/>
            <a:cxnLst/>
            <a:rect l="l" t="t" r="r" b="b"/>
            <a:pathLst>
              <a:path w="8272412" h="4953540">
                <a:moveTo>
                  <a:pt x="0" y="0"/>
                </a:moveTo>
                <a:lnTo>
                  <a:pt x="8272412" y="0"/>
                </a:lnTo>
                <a:lnTo>
                  <a:pt x="8272412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775499" y="2193643"/>
            <a:ext cx="7120767" cy="5337874"/>
          </a:xfrm>
          <a:custGeom>
            <a:avLst/>
            <a:gdLst/>
            <a:ahLst/>
            <a:cxnLst/>
            <a:rect l="l" t="t" r="r" b="b"/>
            <a:pathLst>
              <a:path w="7120767" h="5337874">
                <a:moveTo>
                  <a:pt x="0" y="0"/>
                </a:moveTo>
                <a:lnTo>
                  <a:pt x="7120767" y="0"/>
                </a:lnTo>
                <a:lnTo>
                  <a:pt x="7120767" y="5337874"/>
                </a:lnTo>
                <a:lnTo>
                  <a:pt x="0" y="5337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56001" y="3340295"/>
            <a:ext cx="2219498" cy="1721733"/>
            <a:chOff x="0" y="0"/>
            <a:chExt cx="584559" cy="4534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4559" cy="453460"/>
            </a:xfrm>
            <a:custGeom>
              <a:avLst/>
              <a:gdLst/>
              <a:ahLst/>
              <a:cxnLst/>
              <a:rect l="l" t="t" r="r" b="b"/>
              <a:pathLst>
                <a:path w="584559" h="453460">
                  <a:moveTo>
                    <a:pt x="584559" y="226730"/>
                  </a:moveTo>
                  <a:lnTo>
                    <a:pt x="178159" y="0"/>
                  </a:lnTo>
                  <a:lnTo>
                    <a:pt x="178159" y="203200"/>
                  </a:lnTo>
                  <a:lnTo>
                    <a:pt x="0" y="203200"/>
                  </a:lnTo>
                  <a:lnTo>
                    <a:pt x="0" y="250260"/>
                  </a:lnTo>
                  <a:lnTo>
                    <a:pt x="178159" y="250260"/>
                  </a:lnTo>
                  <a:lnTo>
                    <a:pt x="178159" y="453460"/>
                  </a:lnTo>
                  <a:lnTo>
                    <a:pt x="584559" y="226730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482959" cy="104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0" y="0"/>
          <a:ext cx="10107940" cy="1304828"/>
        </p:xfrm>
        <a:graphic>
          <a:graphicData uri="http://schemas.openxmlformats.org/drawingml/2006/table">
            <a:tbl>
              <a:tblPr/>
              <a:tblGrid>
                <a:gridCol w="10107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4340"/>
                        </a:lnSpc>
                        <a:defRPr/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Popular room types  according to no of bookings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Freeform 18"/>
          <p:cNvSpPr/>
          <p:nvPr/>
        </p:nvSpPr>
        <p:spPr>
          <a:xfrm>
            <a:off x="0" y="1795318"/>
            <a:ext cx="8269056" cy="4063684"/>
          </a:xfrm>
          <a:custGeom>
            <a:avLst/>
            <a:gdLst/>
            <a:ahLst/>
            <a:cxnLst/>
            <a:rect l="l" t="t" r="r" b="b"/>
            <a:pathLst>
              <a:path w="8269056" h="4063684">
                <a:moveTo>
                  <a:pt x="0" y="0"/>
                </a:moveTo>
                <a:lnTo>
                  <a:pt x="8269056" y="0"/>
                </a:lnTo>
                <a:lnTo>
                  <a:pt x="8269056" y="4063685"/>
                </a:lnTo>
                <a:lnTo>
                  <a:pt x="0" y="406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65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45125" y="6344778"/>
            <a:ext cx="9154560" cy="3338317"/>
          </a:xfrm>
          <a:custGeom>
            <a:avLst/>
            <a:gdLst/>
            <a:ahLst/>
            <a:cxnLst/>
            <a:rect l="l" t="t" r="r" b="b"/>
            <a:pathLst>
              <a:path w="9154560" h="3338317">
                <a:moveTo>
                  <a:pt x="0" y="0"/>
                </a:moveTo>
                <a:lnTo>
                  <a:pt x="9154560" y="0"/>
                </a:lnTo>
                <a:lnTo>
                  <a:pt x="9154560" y="3338316"/>
                </a:lnTo>
                <a:lnTo>
                  <a:pt x="0" y="3338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672273" y="2210859"/>
            <a:ext cx="6961695" cy="6101142"/>
          </a:xfrm>
          <a:custGeom>
            <a:avLst/>
            <a:gdLst/>
            <a:ahLst/>
            <a:cxnLst/>
            <a:rect l="l" t="t" r="r" b="b"/>
            <a:pathLst>
              <a:path w="6961695" h="6101142">
                <a:moveTo>
                  <a:pt x="0" y="0"/>
                </a:moveTo>
                <a:lnTo>
                  <a:pt x="6961695" y="0"/>
                </a:lnTo>
                <a:lnTo>
                  <a:pt x="6961695" y="6101143"/>
                </a:lnTo>
                <a:lnTo>
                  <a:pt x="0" y="6101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10" r="-2010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8198" y="1209358"/>
            <a:ext cx="4438545" cy="10182425"/>
            <a:chOff x="0" y="0"/>
            <a:chExt cx="1168999" cy="2681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8999" cy="2681791"/>
            </a:xfrm>
            <a:custGeom>
              <a:avLst/>
              <a:gdLst/>
              <a:ahLst/>
              <a:cxnLst/>
              <a:rect l="l" t="t" r="r" b="b"/>
              <a:pathLst>
                <a:path w="1168999" h="2681791">
                  <a:moveTo>
                    <a:pt x="0" y="0"/>
                  </a:moveTo>
                  <a:lnTo>
                    <a:pt x="1168999" y="0"/>
                  </a:lnTo>
                  <a:lnTo>
                    <a:pt x="1168999" y="2681791"/>
                  </a:lnTo>
                  <a:lnTo>
                    <a:pt x="0" y="2681791"/>
                  </a:lnTo>
                  <a:close/>
                </a:path>
              </a:pathLst>
            </a:custGeom>
            <a:solidFill>
              <a:srgbClr val="B9BA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68999" cy="2738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209358"/>
            <a:ext cx="1974898" cy="538623"/>
            <a:chOff x="0" y="0"/>
            <a:chExt cx="520138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35698" y="2267992"/>
            <a:ext cx="3509673" cy="1769129"/>
            <a:chOff x="0" y="0"/>
            <a:chExt cx="878313" cy="442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8313" cy="442733"/>
            </a:xfrm>
            <a:custGeom>
              <a:avLst/>
              <a:gdLst/>
              <a:ahLst/>
              <a:cxnLst/>
              <a:rect l="l" t="t" r="r" b="b"/>
              <a:pathLst>
                <a:path w="878313" h="442733">
                  <a:moveTo>
                    <a:pt x="0" y="0"/>
                  </a:moveTo>
                  <a:lnTo>
                    <a:pt x="878313" y="0"/>
                  </a:lnTo>
                  <a:lnTo>
                    <a:pt x="878313" y="442733"/>
                  </a:lnTo>
                  <a:lnTo>
                    <a:pt x="0" y="442733"/>
                  </a:lnTo>
                  <a:close/>
                </a:path>
              </a:pathLst>
            </a:custGeom>
            <a:blipFill>
              <a:blip r:embed="rId4"/>
              <a:stretch>
                <a:fillRect t="-11692" b="-1169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594144" y="6594696"/>
            <a:ext cx="3446850" cy="1625141"/>
            <a:chOff x="0" y="0"/>
            <a:chExt cx="682087" cy="321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2087" cy="321594"/>
            </a:xfrm>
            <a:custGeom>
              <a:avLst/>
              <a:gdLst/>
              <a:ahLst/>
              <a:cxnLst/>
              <a:rect l="l" t="t" r="r" b="b"/>
              <a:pathLst>
                <a:path w="682087" h="321594">
                  <a:moveTo>
                    <a:pt x="0" y="0"/>
                  </a:moveTo>
                  <a:lnTo>
                    <a:pt x="682087" y="0"/>
                  </a:lnTo>
                  <a:lnTo>
                    <a:pt x="682087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5"/>
              <a:stretch>
                <a:fillRect t="-16456" b="-16456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874765" y="2077027"/>
            <a:ext cx="306582" cy="190965"/>
          </a:xfrm>
          <a:custGeom>
            <a:avLst/>
            <a:gdLst/>
            <a:ahLst/>
            <a:cxnLst/>
            <a:rect l="l" t="t" r="r" b="b"/>
            <a:pathLst>
              <a:path w="306582" h="190965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916250" y="4499426"/>
            <a:ext cx="265097" cy="244371"/>
          </a:xfrm>
          <a:custGeom>
            <a:avLst/>
            <a:gdLst/>
            <a:ahLst/>
            <a:cxnLst/>
            <a:rect l="l" t="t" r="r" b="b"/>
            <a:pathLst>
              <a:path w="265097" h="244371">
                <a:moveTo>
                  <a:pt x="0" y="0"/>
                </a:moveTo>
                <a:lnTo>
                  <a:pt x="265097" y="0"/>
                </a:lnTo>
                <a:lnTo>
                  <a:pt x="265097" y="244371"/>
                </a:lnTo>
                <a:lnTo>
                  <a:pt x="0" y="244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0" y="166348"/>
            <a:ext cx="1229384" cy="693763"/>
            <a:chOff x="0" y="0"/>
            <a:chExt cx="323788" cy="182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3788" cy="182719"/>
            </a:xfrm>
            <a:custGeom>
              <a:avLst/>
              <a:gdLst/>
              <a:ahLst/>
              <a:cxnLst/>
              <a:rect l="l" t="t" r="r" b="b"/>
              <a:pathLst>
                <a:path w="323788" h="182719">
                  <a:moveTo>
                    <a:pt x="0" y="0"/>
                  </a:moveTo>
                  <a:lnTo>
                    <a:pt x="323788" y="0"/>
                  </a:lnTo>
                  <a:lnTo>
                    <a:pt x="323788" y="182719"/>
                  </a:lnTo>
                  <a:lnTo>
                    <a:pt x="0" y="18271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23788" cy="239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43251" y="2012643"/>
            <a:ext cx="2995721" cy="2075791"/>
            <a:chOff x="0" y="0"/>
            <a:chExt cx="464116" cy="32159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0"/>
              <a:stretch>
                <a:fillRect l="-19779" r="-19779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3318932" y="6384239"/>
            <a:ext cx="2995721" cy="2075791"/>
            <a:chOff x="0" y="0"/>
            <a:chExt cx="464116" cy="3215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1"/>
              <a:stretch>
                <a:fillRect l="-24622" r="-2462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799306" y="2703068"/>
            <a:ext cx="1646521" cy="898976"/>
            <a:chOff x="0" y="0"/>
            <a:chExt cx="812800" cy="44377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466743" y="2689751"/>
            <a:ext cx="1646521" cy="898976"/>
            <a:chOff x="0" y="0"/>
            <a:chExt cx="812800" cy="4437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58087" y="6972647"/>
            <a:ext cx="1646521" cy="898976"/>
            <a:chOff x="0" y="0"/>
            <a:chExt cx="812800" cy="44377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947623" y="6957779"/>
            <a:ext cx="1646521" cy="898976"/>
            <a:chOff x="0" y="0"/>
            <a:chExt cx="812800" cy="44377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028700" y="2172509"/>
            <a:ext cx="4580735" cy="1937307"/>
          </a:xfrm>
          <a:custGeom>
            <a:avLst/>
            <a:gdLst/>
            <a:ahLst/>
            <a:cxnLst/>
            <a:rect l="l" t="t" r="r" b="b"/>
            <a:pathLst>
              <a:path w="4580735" h="1937307">
                <a:moveTo>
                  <a:pt x="0" y="0"/>
                </a:moveTo>
                <a:lnTo>
                  <a:pt x="4580735" y="0"/>
                </a:lnTo>
                <a:lnTo>
                  <a:pt x="4580735" y="1937307"/>
                </a:lnTo>
                <a:lnTo>
                  <a:pt x="0" y="19373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20531" y="5956070"/>
            <a:ext cx="5797072" cy="2902393"/>
          </a:xfrm>
          <a:custGeom>
            <a:avLst/>
            <a:gdLst/>
            <a:ahLst/>
            <a:cxnLst/>
            <a:rect l="l" t="t" r="r" b="b"/>
            <a:pathLst>
              <a:path w="5797072" h="2902393">
                <a:moveTo>
                  <a:pt x="0" y="0"/>
                </a:moveTo>
                <a:lnTo>
                  <a:pt x="5797072" y="0"/>
                </a:lnTo>
                <a:lnTo>
                  <a:pt x="5797072" y="2902393"/>
                </a:lnTo>
                <a:lnTo>
                  <a:pt x="0" y="29023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961" t="-1416" b="-1416"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491201" y="1258503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MYSQL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65806" y="224267"/>
            <a:ext cx="16622194" cy="63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4503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ADR,  RevPAR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43251" y="1279074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8198" y="1209358"/>
            <a:ext cx="4438545" cy="10182425"/>
            <a:chOff x="0" y="0"/>
            <a:chExt cx="1168999" cy="2681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8999" cy="2681791"/>
            </a:xfrm>
            <a:custGeom>
              <a:avLst/>
              <a:gdLst/>
              <a:ahLst/>
              <a:cxnLst/>
              <a:rect l="l" t="t" r="r" b="b"/>
              <a:pathLst>
                <a:path w="1168999" h="2681791">
                  <a:moveTo>
                    <a:pt x="0" y="0"/>
                  </a:moveTo>
                  <a:lnTo>
                    <a:pt x="1168999" y="0"/>
                  </a:lnTo>
                  <a:lnTo>
                    <a:pt x="1168999" y="2681791"/>
                  </a:lnTo>
                  <a:lnTo>
                    <a:pt x="0" y="2681791"/>
                  </a:lnTo>
                  <a:close/>
                </a:path>
              </a:pathLst>
            </a:custGeom>
            <a:solidFill>
              <a:srgbClr val="B9BA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68999" cy="2738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209358"/>
            <a:ext cx="1974898" cy="538623"/>
            <a:chOff x="0" y="0"/>
            <a:chExt cx="520138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83721" y="2496705"/>
            <a:ext cx="3509673" cy="2002721"/>
            <a:chOff x="0" y="0"/>
            <a:chExt cx="878313" cy="501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8313" cy="501191"/>
            </a:xfrm>
            <a:custGeom>
              <a:avLst/>
              <a:gdLst/>
              <a:ahLst/>
              <a:cxnLst/>
              <a:rect l="l" t="t" r="r" b="b"/>
              <a:pathLst>
                <a:path w="878313" h="501191">
                  <a:moveTo>
                    <a:pt x="0" y="0"/>
                  </a:moveTo>
                  <a:lnTo>
                    <a:pt x="878313" y="0"/>
                  </a:lnTo>
                  <a:lnTo>
                    <a:pt x="878313" y="501191"/>
                  </a:lnTo>
                  <a:lnTo>
                    <a:pt x="0" y="501191"/>
                  </a:lnTo>
                  <a:close/>
                </a:path>
              </a:pathLst>
            </a:custGeom>
            <a:blipFill>
              <a:blip r:embed="rId4"/>
              <a:stretch>
                <a:fillRect t="-8415" b="-841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715132" y="5181461"/>
            <a:ext cx="3446850" cy="1625141"/>
            <a:chOff x="0" y="0"/>
            <a:chExt cx="682087" cy="321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2087" cy="321594"/>
            </a:xfrm>
            <a:custGeom>
              <a:avLst/>
              <a:gdLst/>
              <a:ahLst/>
              <a:cxnLst/>
              <a:rect l="l" t="t" r="r" b="b"/>
              <a:pathLst>
                <a:path w="682087" h="321594">
                  <a:moveTo>
                    <a:pt x="0" y="0"/>
                  </a:moveTo>
                  <a:lnTo>
                    <a:pt x="682087" y="0"/>
                  </a:lnTo>
                  <a:lnTo>
                    <a:pt x="682087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5"/>
              <a:stretch>
                <a:fillRect t="-20239" b="-2023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863472" y="7848681"/>
            <a:ext cx="3177522" cy="1855869"/>
            <a:chOff x="0" y="0"/>
            <a:chExt cx="550617" cy="3215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0617" cy="321594"/>
            </a:xfrm>
            <a:custGeom>
              <a:avLst/>
              <a:gdLst/>
              <a:ahLst/>
              <a:cxnLst/>
              <a:rect l="l" t="t" r="r" b="b"/>
              <a:pathLst>
                <a:path w="550617" h="321594">
                  <a:moveTo>
                    <a:pt x="0" y="0"/>
                  </a:moveTo>
                  <a:lnTo>
                    <a:pt x="550617" y="0"/>
                  </a:lnTo>
                  <a:lnTo>
                    <a:pt x="550617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6"/>
              <a:stretch>
                <a:fillRect t="-3944" b="-3944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874765" y="2077027"/>
            <a:ext cx="306582" cy="190965"/>
          </a:xfrm>
          <a:custGeom>
            <a:avLst/>
            <a:gdLst/>
            <a:ahLst/>
            <a:cxnLst/>
            <a:rect l="l" t="t" r="r" b="b"/>
            <a:pathLst>
              <a:path w="306582" h="190965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16250" y="4499426"/>
            <a:ext cx="265097" cy="244371"/>
          </a:xfrm>
          <a:custGeom>
            <a:avLst/>
            <a:gdLst/>
            <a:ahLst/>
            <a:cxnLst/>
            <a:rect l="l" t="t" r="r" b="b"/>
            <a:pathLst>
              <a:path w="265097" h="244371">
                <a:moveTo>
                  <a:pt x="0" y="0"/>
                </a:moveTo>
                <a:lnTo>
                  <a:pt x="265097" y="0"/>
                </a:lnTo>
                <a:lnTo>
                  <a:pt x="265097" y="244371"/>
                </a:lnTo>
                <a:lnTo>
                  <a:pt x="0" y="244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66348"/>
            <a:ext cx="1229384" cy="693763"/>
            <a:chOff x="0" y="0"/>
            <a:chExt cx="323788" cy="1827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3788" cy="182719"/>
            </a:xfrm>
            <a:custGeom>
              <a:avLst/>
              <a:gdLst/>
              <a:ahLst/>
              <a:cxnLst/>
              <a:rect l="l" t="t" r="r" b="b"/>
              <a:pathLst>
                <a:path w="323788" h="182719">
                  <a:moveTo>
                    <a:pt x="0" y="0"/>
                  </a:moveTo>
                  <a:lnTo>
                    <a:pt x="323788" y="0"/>
                  </a:lnTo>
                  <a:lnTo>
                    <a:pt x="323788" y="182719"/>
                  </a:lnTo>
                  <a:lnTo>
                    <a:pt x="0" y="18271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23788" cy="239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43251" y="2012643"/>
            <a:ext cx="2995721" cy="2075791"/>
            <a:chOff x="0" y="0"/>
            <a:chExt cx="464116" cy="3215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1"/>
              <a:stretch>
                <a:fillRect l="-21571" r="-2157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3043251" y="4819894"/>
            <a:ext cx="2995721" cy="2075791"/>
            <a:chOff x="0" y="0"/>
            <a:chExt cx="464116" cy="32159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2"/>
              <a:stretch>
                <a:fillRect l="-22966" r="-22966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3043251" y="7912381"/>
            <a:ext cx="2995721" cy="2075791"/>
            <a:chOff x="0" y="0"/>
            <a:chExt cx="464116" cy="32159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3"/>
              <a:stretch>
                <a:fillRect l="-22027" r="-22027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5884800" y="2601051"/>
            <a:ext cx="1646521" cy="898976"/>
            <a:chOff x="0" y="0"/>
            <a:chExt cx="812800" cy="44377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358087" y="8507318"/>
            <a:ext cx="1646521" cy="898976"/>
            <a:chOff x="0" y="0"/>
            <a:chExt cx="812800" cy="4437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511895" y="8602956"/>
            <a:ext cx="1296189" cy="707700"/>
            <a:chOff x="0" y="0"/>
            <a:chExt cx="812800" cy="44377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466743" y="2689751"/>
            <a:ext cx="1646521" cy="898976"/>
            <a:chOff x="0" y="0"/>
            <a:chExt cx="812800" cy="44377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358087" y="5508440"/>
            <a:ext cx="1646521" cy="898976"/>
            <a:chOff x="0" y="0"/>
            <a:chExt cx="812800" cy="44377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921630" y="5544544"/>
            <a:ext cx="1646521" cy="898976"/>
            <a:chOff x="0" y="0"/>
            <a:chExt cx="812800" cy="44377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495288" y="2172509"/>
            <a:ext cx="5237112" cy="2418747"/>
          </a:xfrm>
          <a:custGeom>
            <a:avLst/>
            <a:gdLst/>
            <a:ahLst/>
            <a:cxnLst/>
            <a:rect l="l" t="t" r="r" b="b"/>
            <a:pathLst>
              <a:path w="5237112" h="2418747">
                <a:moveTo>
                  <a:pt x="0" y="0"/>
                </a:moveTo>
                <a:lnTo>
                  <a:pt x="5237112" y="0"/>
                </a:lnTo>
                <a:lnTo>
                  <a:pt x="5237112" y="2418747"/>
                </a:lnTo>
                <a:lnTo>
                  <a:pt x="0" y="24187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22364" y="5143500"/>
            <a:ext cx="5484941" cy="1817741"/>
          </a:xfrm>
          <a:custGeom>
            <a:avLst/>
            <a:gdLst/>
            <a:ahLst/>
            <a:cxnLst/>
            <a:rect l="l" t="t" r="r" b="b"/>
            <a:pathLst>
              <a:path w="5484941" h="1817741">
                <a:moveTo>
                  <a:pt x="0" y="0"/>
                </a:moveTo>
                <a:lnTo>
                  <a:pt x="5484941" y="0"/>
                </a:lnTo>
                <a:lnTo>
                  <a:pt x="5484941" y="1817741"/>
                </a:lnTo>
                <a:lnTo>
                  <a:pt x="0" y="18177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657" b="-657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22364" y="7565061"/>
            <a:ext cx="6546307" cy="2423111"/>
          </a:xfrm>
          <a:custGeom>
            <a:avLst/>
            <a:gdLst/>
            <a:ahLst/>
            <a:cxnLst/>
            <a:rect l="l" t="t" r="r" b="b"/>
            <a:pathLst>
              <a:path w="6546307" h="2423111">
                <a:moveTo>
                  <a:pt x="0" y="0"/>
                </a:moveTo>
                <a:lnTo>
                  <a:pt x="6546308" y="0"/>
                </a:lnTo>
                <a:lnTo>
                  <a:pt x="6546308" y="2423110"/>
                </a:lnTo>
                <a:lnTo>
                  <a:pt x="0" y="242311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2491201" y="1258503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MYSQL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15443" y="204448"/>
            <a:ext cx="16872557" cy="65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6"/>
              </a:lnSpc>
            </a:pPr>
            <a:r>
              <a:rPr lang="en-US" sz="45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DSRN, DBRN, DURN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043251" y="1279074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3378" y="4160947"/>
            <a:ext cx="7427113" cy="7947062"/>
            <a:chOff x="0" y="0"/>
            <a:chExt cx="1956112" cy="20930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6112" cy="2093053"/>
            </a:xfrm>
            <a:custGeom>
              <a:avLst/>
              <a:gdLst/>
              <a:ahLst/>
              <a:cxnLst/>
              <a:rect l="l" t="t" r="r" b="b"/>
              <a:pathLst>
                <a:path w="1956112" h="2093053">
                  <a:moveTo>
                    <a:pt x="0" y="0"/>
                  </a:moveTo>
                  <a:lnTo>
                    <a:pt x="1956112" y="0"/>
                  </a:lnTo>
                  <a:lnTo>
                    <a:pt x="1956112" y="2093053"/>
                  </a:lnTo>
                  <a:lnTo>
                    <a:pt x="0" y="209305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56112" cy="215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06094" y="2972010"/>
            <a:ext cx="6624657" cy="6033593"/>
            <a:chOff x="0" y="0"/>
            <a:chExt cx="508001" cy="462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001" cy="462676"/>
            </a:xfrm>
            <a:custGeom>
              <a:avLst/>
              <a:gdLst/>
              <a:ahLst/>
              <a:cxnLst/>
              <a:rect l="l" t="t" r="r" b="b"/>
              <a:pathLst>
                <a:path w="508001" h="462676">
                  <a:moveTo>
                    <a:pt x="0" y="0"/>
                  </a:moveTo>
                  <a:lnTo>
                    <a:pt x="508001" y="0"/>
                  </a:lnTo>
                  <a:lnTo>
                    <a:pt x="508001" y="462676"/>
                  </a:lnTo>
                  <a:lnTo>
                    <a:pt x="0" y="462676"/>
                  </a:lnTo>
                  <a:close/>
                </a:path>
              </a:pathLst>
            </a:custGeom>
            <a:blipFill>
              <a:blip r:embed="rId2"/>
              <a:stretch>
                <a:fillRect l="-30958" r="-3095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32239" y="0"/>
            <a:ext cx="1538516" cy="538623"/>
            <a:chOff x="0" y="0"/>
            <a:chExt cx="405206" cy="1418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50670" y="6996320"/>
            <a:ext cx="255607" cy="182440"/>
          </a:xfrm>
          <a:custGeom>
            <a:avLst/>
            <a:gdLst/>
            <a:ahLst/>
            <a:cxnLst/>
            <a:rect l="l" t="t" r="r" b="b"/>
            <a:pathLst>
              <a:path w="255607" h="182440">
                <a:moveTo>
                  <a:pt x="0" y="0"/>
                </a:moveTo>
                <a:lnTo>
                  <a:pt x="255607" y="0"/>
                </a:lnTo>
                <a:lnTo>
                  <a:pt x="255607" y="182440"/>
                </a:lnTo>
                <a:lnTo>
                  <a:pt x="0" y="182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9787454"/>
            <a:ext cx="499546" cy="499546"/>
            <a:chOff x="0" y="0"/>
            <a:chExt cx="146315" cy="1463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315" cy="146315"/>
            </a:xfrm>
            <a:custGeom>
              <a:avLst/>
              <a:gdLst/>
              <a:ahLst/>
              <a:cxnLst/>
              <a:rect l="l" t="t" r="r" b="b"/>
              <a:pathLst>
                <a:path w="146315" h="146315">
                  <a:moveTo>
                    <a:pt x="0" y="0"/>
                  </a:moveTo>
                  <a:lnTo>
                    <a:pt x="146315" y="0"/>
                  </a:lnTo>
                  <a:lnTo>
                    <a:pt x="146315" y="146315"/>
                  </a:lnTo>
                  <a:lnTo>
                    <a:pt x="0" y="14631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6315" cy="184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13832" y="9008527"/>
            <a:ext cx="499546" cy="499546"/>
            <a:chOff x="0" y="0"/>
            <a:chExt cx="146315" cy="1463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6315" cy="146315"/>
            </a:xfrm>
            <a:custGeom>
              <a:avLst/>
              <a:gdLst/>
              <a:ahLst/>
              <a:cxnLst/>
              <a:rect l="l" t="t" r="r" b="b"/>
              <a:pathLst>
                <a:path w="146315" h="146315">
                  <a:moveTo>
                    <a:pt x="0" y="0"/>
                  </a:moveTo>
                  <a:lnTo>
                    <a:pt x="146315" y="0"/>
                  </a:lnTo>
                  <a:lnTo>
                    <a:pt x="146315" y="146315"/>
                  </a:lnTo>
                  <a:lnTo>
                    <a:pt x="0" y="14631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46315" cy="184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852138" y="6941790"/>
            <a:ext cx="291499" cy="291499"/>
          </a:xfrm>
          <a:custGeom>
            <a:avLst/>
            <a:gdLst/>
            <a:ahLst/>
            <a:cxnLst/>
            <a:rect l="l" t="t" r="r" b="b"/>
            <a:pathLst>
              <a:path w="291499" h="291499">
                <a:moveTo>
                  <a:pt x="0" y="0"/>
                </a:moveTo>
                <a:lnTo>
                  <a:pt x="291499" y="0"/>
                </a:lnTo>
                <a:lnTo>
                  <a:pt x="291499" y="291499"/>
                </a:lnTo>
                <a:lnTo>
                  <a:pt x="0" y="291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5400000">
            <a:off x="10658428" y="1501137"/>
            <a:ext cx="532129" cy="2941746"/>
            <a:chOff x="0" y="0"/>
            <a:chExt cx="140149" cy="7747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723363" y="6456163"/>
            <a:ext cx="2128775" cy="971253"/>
          </a:xfrm>
          <a:custGeom>
            <a:avLst/>
            <a:gdLst/>
            <a:ahLst/>
            <a:cxnLst/>
            <a:rect l="l" t="t" r="r" b="b"/>
            <a:pathLst>
              <a:path w="2128775" h="971253">
                <a:moveTo>
                  <a:pt x="0" y="0"/>
                </a:moveTo>
                <a:lnTo>
                  <a:pt x="2128775" y="0"/>
                </a:lnTo>
                <a:lnTo>
                  <a:pt x="2128775" y="971254"/>
                </a:lnTo>
                <a:lnTo>
                  <a:pt x="0" y="9712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50624" y="4305134"/>
            <a:ext cx="10986026" cy="202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37"/>
              </a:lnSpc>
            </a:pPr>
            <a:r>
              <a:rPr lang="en-US" sz="12534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Dashboard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1732" y="-374888"/>
            <a:ext cx="20451464" cy="10927953"/>
            <a:chOff x="0" y="0"/>
            <a:chExt cx="5386394" cy="28781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86394" cy="2878144"/>
            </a:xfrm>
            <a:custGeom>
              <a:avLst/>
              <a:gdLst/>
              <a:ahLst/>
              <a:cxnLst/>
              <a:rect l="l" t="t" r="r" b="b"/>
              <a:pathLst>
                <a:path w="5386394" h="2878144">
                  <a:moveTo>
                    <a:pt x="0" y="0"/>
                  </a:moveTo>
                  <a:lnTo>
                    <a:pt x="5386394" y="0"/>
                  </a:lnTo>
                  <a:lnTo>
                    <a:pt x="5386394" y="2878144"/>
                  </a:lnTo>
                  <a:lnTo>
                    <a:pt x="0" y="28781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386394" cy="293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5400000">
            <a:off x="762635" y="-1204808"/>
            <a:ext cx="532129" cy="2941746"/>
            <a:chOff x="0" y="0"/>
            <a:chExt cx="140149" cy="7747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01110" y="0"/>
            <a:ext cx="15285780" cy="10287000"/>
          </a:xfrm>
          <a:custGeom>
            <a:avLst/>
            <a:gdLst/>
            <a:ahLst/>
            <a:cxnLst/>
            <a:rect l="l" t="t" r="r" b="b"/>
            <a:pathLst>
              <a:path w="15285780" h="10287000">
                <a:moveTo>
                  <a:pt x="0" y="0"/>
                </a:moveTo>
                <a:lnTo>
                  <a:pt x="15285780" y="0"/>
                </a:lnTo>
                <a:lnTo>
                  <a:pt x="152857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13" r="-2133" b="-4440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6797881" y="8816127"/>
            <a:ext cx="532129" cy="2941746"/>
            <a:chOff x="0" y="0"/>
            <a:chExt cx="140149" cy="7747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1732" y="-374888"/>
            <a:ext cx="20451464" cy="10927953"/>
            <a:chOff x="0" y="0"/>
            <a:chExt cx="5386394" cy="28781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86394" cy="2878144"/>
            </a:xfrm>
            <a:custGeom>
              <a:avLst/>
              <a:gdLst/>
              <a:ahLst/>
              <a:cxnLst/>
              <a:rect l="l" t="t" r="r" b="b"/>
              <a:pathLst>
                <a:path w="5386394" h="2878144">
                  <a:moveTo>
                    <a:pt x="0" y="0"/>
                  </a:moveTo>
                  <a:lnTo>
                    <a:pt x="5386394" y="0"/>
                  </a:lnTo>
                  <a:lnTo>
                    <a:pt x="5386394" y="2878144"/>
                  </a:lnTo>
                  <a:lnTo>
                    <a:pt x="0" y="28781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386394" cy="293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5400000">
            <a:off x="762635" y="-1204808"/>
            <a:ext cx="532129" cy="2941746"/>
            <a:chOff x="0" y="0"/>
            <a:chExt cx="140149" cy="7747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16797881" y="8816127"/>
            <a:ext cx="532129" cy="2941746"/>
            <a:chOff x="0" y="0"/>
            <a:chExt cx="140149" cy="7747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0"/>
            <a:ext cx="15219897" cy="10287000"/>
          </a:xfrm>
          <a:custGeom>
            <a:avLst/>
            <a:gdLst/>
            <a:ahLst/>
            <a:cxnLst/>
            <a:rect l="l" t="t" r="r" b="b"/>
            <a:pathLst>
              <a:path w="15219897" h="10287000">
                <a:moveTo>
                  <a:pt x="0" y="0"/>
                </a:moveTo>
                <a:lnTo>
                  <a:pt x="15219897" y="0"/>
                </a:lnTo>
                <a:lnTo>
                  <a:pt x="152198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0" r="-453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443" y="-38100"/>
            <a:ext cx="12749151" cy="75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469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 : Key Insights &amp; Strategic Focus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49484" y="9748377"/>
            <a:ext cx="1538516" cy="538623"/>
            <a:chOff x="0" y="0"/>
            <a:chExt cx="405206" cy="1418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66066" y="-489926"/>
            <a:ext cx="3562139" cy="13250192"/>
            <a:chOff x="0" y="0"/>
            <a:chExt cx="938177" cy="3489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8177" cy="3489763"/>
            </a:xfrm>
            <a:custGeom>
              <a:avLst/>
              <a:gdLst/>
              <a:ahLst/>
              <a:cxnLst/>
              <a:rect l="l" t="t" r="r" b="b"/>
              <a:pathLst>
                <a:path w="938177" h="3489763">
                  <a:moveTo>
                    <a:pt x="0" y="0"/>
                  </a:moveTo>
                  <a:lnTo>
                    <a:pt x="938177" y="0"/>
                  </a:lnTo>
                  <a:lnTo>
                    <a:pt x="938177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38177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3198955" y="5095028"/>
            <a:ext cx="10458286" cy="268230"/>
            <a:chOff x="0" y="0"/>
            <a:chExt cx="2754446" cy="70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4446" cy="70645"/>
            </a:xfrm>
            <a:custGeom>
              <a:avLst/>
              <a:gdLst/>
              <a:ahLst/>
              <a:cxnLst/>
              <a:rect l="l" t="t" r="r" b="b"/>
              <a:pathLst>
                <a:path w="2754446" h="70645">
                  <a:moveTo>
                    <a:pt x="0" y="0"/>
                  </a:moveTo>
                  <a:lnTo>
                    <a:pt x="2754446" y="0"/>
                  </a:lnTo>
                  <a:lnTo>
                    <a:pt x="2754446" y="70645"/>
                  </a:lnTo>
                  <a:lnTo>
                    <a:pt x="0" y="7064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54446" cy="12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5443" y="923925"/>
            <a:ext cx="15640498" cy="9059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8"/>
              </a:lnSpc>
              <a:spcBef>
                <a:spcPct val="0"/>
              </a:spcBef>
            </a:pPr>
            <a:r>
              <a:rPr lang="en-US" sz="37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Revenue Performance:</a:t>
            </a:r>
          </a:p>
          <a:p>
            <a:pPr algn="l">
              <a:lnSpc>
                <a:spcPts val="5228"/>
              </a:lnSpc>
              <a:spcBef>
                <a:spcPct val="0"/>
              </a:spcBef>
            </a:pPr>
            <a:endParaRPr lang="en-US" sz="3734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l">
              <a:lnSpc>
                <a:spcPts val="5088"/>
              </a:lnSpc>
              <a:spcBef>
                <a:spcPct val="0"/>
              </a:spcBef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Total Revenue: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2B INR over three months.</a:t>
            </a:r>
          </a:p>
          <a:p>
            <a:pPr algn="l">
              <a:lnSpc>
                <a:spcPts val="5088"/>
              </a:lnSpc>
              <a:spcBef>
                <a:spcPct val="0"/>
              </a:spcBef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Top Performers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Luxury hotels contributed 61.61%, with "ITV Exotica" leading at 320M INR.</a:t>
            </a:r>
          </a:p>
          <a:p>
            <a:pPr algn="l">
              <a:lnSpc>
                <a:spcPts val="5228"/>
              </a:lnSpc>
              <a:spcBef>
                <a:spcPct val="0"/>
              </a:spcBef>
            </a:pPr>
            <a:endParaRPr lang="en-US" sz="363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88"/>
              </a:lnSpc>
              <a:spcBef>
                <a:spcPct val="0"/>
              </a:spcBef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Booking Impact: 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82.46% revenue from successful check-outs.</a:t>
            </a:r>
          </a:p>
          <a:p>
            <a:pPr algn="l">
              <a:lnSpc>
                <a:spcPts val="5228"/>
              </a:lnSpc>
              <a:spcBef>
                <a:spcPct val="0"/>
              </a:spcBef>
            </a:pPr>
            <a:endParaRPr lang="en-US" sz="363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228"/>
              </a:lnSpc>
              <a:spcBef>
                <a:spcPct val="0"/>
              </a:spcBef>
            </a:pPr>
            <a:r>
              <a:rPr lang="en-US" sz="37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Occupancy &amp; Booking:</a:t>
            </a:r>
          </a:p>
          <a:p>
            <a:pPr algn="l">
              <a:lnSpc>
                <a:spcPts val="5228"/>
              </a:lnSpc>
              <a:spcBef>
                <a:spcPct val="0"/>
              </a:spcBef>
            </a:pPr>
            <a:endParaRPr lang="en-US" sz="3734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l">
              <a:lnSpc>
                <a:spcPts val="5088"/>
              </a:lnSpc>
              <a:spcBef>
                <a:spcPct val="0"/>
              </a:spcBef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Average Occupancy</a:t>
            </a:r>
            <a:r>
              <a:rPr lang="en-US" sz="3634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: 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57.87%, with Mumbai at 24.92% and Hyderabad at 25%.</a:t>
            </a:r>
          </a:p>
          <a:p>
            <a:pPr algn="l">
              <a:lnSpc>
                <a:spcPts val="5088"/>
              </a:lnSpc>
              <a:spcBef>
                <a:spcPct val="0"/>
              </a:spcBef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Booking Channels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40.9% bookings via "others" (unspecified platforms).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69640" y="9449576"/>
            <a:ext cx="1974898" cy="538623"/>
            <a:chOff x="0" y="0"/>
            <a:chExt cx="520138" cy="14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52879" y="-390004"/>
            <a:ext cx="7201304" cy="11067008"/>
            <a:chOff x="0" y="0"/>
            <a:chExt cx="1896640" cy="29147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6640" cy="2914767"/>
            </a:xfrm>
            <a:custGeom>
              <a:avLst/>
              <a:gdLst/>
              <a:ahLst/>
              <a:cxnLst/>
              <a:rect l="l" t="t" r="r" b="b"/>
              <a:pathLst>
                <a:path w="1896640" h="2914767">
                  <a:moveTo>
                    <a:pt x="0" y="0"/>
                  </a:moveTo>
                  <a:lnTo>
                    <a:pt x="1896640" y="0"/>
                  </a:lnTo>
                  <a:lnTo>
                    <a:pt x="1896640" y="2914767"/>
                  </a:lnTo>
                  <a:lnTo>
                    <a:pt x="0" y="2914767"/>
                  </a:lnTo>
                  <a:close/>
                </a:path>
              </a:pathLst>
            </a:custGeom>
            <a:solidFill>
              <a:srgbClr val="DED8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896640" cy="2971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13920" y="637555"/>
            <a:ext cx="6703099" cy="92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5"/>
              </a:lnSpc>
            </a:pPr>
            <a:r>
              <a:rPr lang="en-US" sz="5690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Project Overview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816450" y="853625"/>
            <a:ext cx="1538516" cy="538623"/>
            <a:chOff x="0" y="0"/>
            <a:chExt cx="405206" cy="1418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93676" y="1359432"/>
            <a:ext cx="3607697" cy="4235452"/>
            <a:chOff x="0" y="0"/>
            <a:chExt cx="558927" cy="6561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8927" cy="656182"/>
            </a:xfrm>
            <a:custGeom>
              <a:avLst/>
              <a:gdLst/>
              <a:ahLst/>
              <a:cxnLst/>
              <a:rect l="l" t="t" r="r" b="b"/>
              <a:pathLst>
                <a:path w="558927" h="656182">
                  <a:moveTo>
                    <a:pt x="0" y="0"/>
                  </a:moveTo>
                  <a:lnTo>
                    <a:pt x="558927" y="0"/>
                  </a:lnTo>
                  <a:lnTo>
                    <a:pt x="558927" y="656182"/>
                  </a:lnTo>
                  <a:lnTo>
                    <a:pt x="0" y="656182"/>
                  </a:lnTo>
                  <a:close/>
                </a:path>
              </a:pathLst>
            </a:custGeom>
            <a:blipFill>
              <a:blip r:embed="rId4"/>
              <a:stretch>
                <a:fillRect l="-38105" r="-38105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4117630" y="6100188"/>
            <a:ext cx="2995721" cy="3158112"/>
            <a:chOff x="0" y="0"/>
            <a:chExt cx="464116" cy="4892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4116" cy="489274"/>
            </a:xfrm>
            <a:custGeom>
              <a:avLst/>
              <a:gdLst/>
              <a:ahLst/>
              <a:cxnLst/>
              <a:rect l="l" t="t" r="r" b="b"/>
              <a:pathLst>
                <a:path w="464116" h="489274">
                  <a:moveTo>
                    <a:pt x="0" y="0"/>
                  </a:moveTo>
                  <a:lnTo>
                    <a:pt x="464116" y="0"/>
                  </a:lnTo>
                  <a:lnTo>
                    <a:pt x="464116" y="489274"/>
                  </a:lnTo>
                  <a:lnTo>
                    <a:pt x="0" y="489274"/>
                  </a:lnTo>
                  <a:close/>
                </a:path>
              </a:pathLst>
            </a:custGeom>
            <a:blipFill>
              <a:blip r:embed="rId5"/>
              <a:stretch>
                <a:fillRect l="-29115" r="-29115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182360" y="-111441"/>
            <a:ext cx="532129" cy="2941746"/>
            <a:chOff x="0" y="0"/>
            <a:chExt cx="140149" cy="7747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939116" y="1289466"/>
            <a:ext cx="10124829" cy="272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2"/>
              </a:lnSpc>
            </a:pPr>
            <a:r>
              <a:rPr lang="en-US" sz="28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Comprehensive Data Analysis (May - July)</a:t>
            </a:r>
          </a:p>
          <a:p>
            <a:pPr algn="ctr">
              <a:lnSpc>
                <a:spcPts val="3475"/>
              </a:lnSpc>
              <a:spcBef>
                <a:spcPct val="0"/>
              </a:spcBef>
            </a:pPr>
            <a:r>
              <a:rPr lang="en-US" sz="24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Analyzed hotel booking data for three months across four cities, focusing on booking statuses, room categories, and revenue metrics.</a:t>
            </a:r>
          </a:p>
          <a:p>
            <a:pPr algn="ctr">
              <a:lnSpc>
                <a:spcPts val="3475"/>
              </a:lnSpc>
              <a:spcBef>
                <a:spcPct val="0"/>
              </a:spcBef>
            </a:pPr>
            <a:endParaRPr lang="en-US" sz="248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913920" y="3675819"/>
            <a:ext cx="9557016" cy="29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3"/>
              </a:lnSpc>
            </a:pPr>
            <a:r>
              <a:rPr lang="en-US" sz="272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SQL Data Queries</a:t>
            </a:r>
          </a:p>
          <a:p>
            <a:pPr marL="568280" lvl="1" indent="-284140" algn="l">
              <a:lnSpc>
                <a:spcPts val="6317"/>
              </a:lnSpc>
              <a:spcBef>
                <a:spcPct val="0"/>
              </a:spcBef>
              <a:buFont typeface="Arial"/>
              <a:buChar char="•"/>
            </a:pPr>
            <a:r>
              <a:rPr lang="en-US" sz="26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Executed SQL queries to extract, filter, and manipulate data, laying the foundation for in-depth analysis.</a:t>
            </a:r>
          </a:p>
          <a:p>
            <a:pPr algn="ctr">
              <a:lnSpc>
                <a:spcPts val="3280"/>
              </a:lnSpc>
              <a:spcBef>
                <a:spcPct val="0"/>
              </a:spcBef>
            </a:pPr>
            <a:endParaRPr lang="en-US" sz="263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01732" y="5944988"/>
            <a:ext cx="9862214" cy="414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5"/>
              </a:lnSpc>
            </a:pPr>
            <a:r>
              <a:rPr lang="en-US" sz="25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 Dashboard</a:t>
            </a:r>
          </a:p>
          <a:p>
            <a:pPr marL="509186" lvl="1" indent="-254593" algn="l">
              <a:lnSpc>
                <a:spcPts val="5660"/>
              </a:lnSpc>
              <a:buFont typeface="Arial"/>
              <a:buChar char="•"/>
            </a:pPr>
            <a:r>
              <a:rPr lang="en-US" sz="23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Created an interactive Power BI dashboard with various charts, graphs, and slicers to visualize key metrics and trends, facilitating better decision-making.</a:t>
            </a:r>
          </a:p>
          <a:p>
            <a:pPr algn="l">
              <a:lnSpc>
                <a:spcPts val="6025"/>
              </a:lnSpc>
            </a:pPr>
            <a:endParaRPr lang="en-US" sz="235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040"/>
              </a:lnSpc>
              <a:spcBef>
                <a:spcPct val="0"/>
              </a:spcBef>
            </a:pPr>
            <a:endParaRPr lang="en-US" sz="235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443" y="-38100"/>
            <a:ext cx="12749151" cy="75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469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 : Key Insights &amp; Strategic Focus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49484" y="9748377"/>
            <a:ext cx="1538516" cy="538623"/>
            <a:chOff x="0" y="0"/>
            <a:chExt cx="405206" cy="1418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66066" y="-489926"/>
            <a:ext cx="3562139" cy="13250192"/>
            <a:chOff x="0" y="0"/>
            <a:chExt cx="938177" cy="3489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8177" cy="3489763"/>
            </a:xfrm>
            <a:custGeom>
              <a:avLst/>
              <a:gdLst/>
              <a:ahLst/>
              <a:cxnLst/>
              <a:rect l="l" t="t" r="r" b="b"/>
              <a:pathLst>
                <a:path w="938177" h="3489763">
                  <a:moveTo>
                    <a:pt x="0" y="0"/>
                  </a:moveTo>
                  <a:lnTo>
                    <a:pt x="938177" y="0"/>
                  </a:lnTo>
                  <a:lnTo>
                    <a:pt x="938177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38177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3198955" y="5095028"/>
            <a:ext cx="10458286" cy="268230"/>
            <a:chOff x="0" y="0"/>
            <a:chExt cx="2754446" cy="70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4446" cy="70645"/>
            </a:xfrm>
            <a:custGeom>
              <a:avLst/>
              <a:gdLst/>
              <a:ahLst/>
              <a:cxnLst/>
              <a:rect l="l" t="t" r="r" b="b"/>
              <a:pathLst>
                <a:path w="2754446" h="70645">
                  <a:moveTo>
                    <a:pt x="0" y="0"/>
                  </a:moveTo>
                  <a:lnTo>
                    <a:pt x="2754446" y="0"/>
                  </a:lnTo>
                  <a:lnTo>
                    <a:pt x="2754446" y="70645"/>
                  </a:lnTo>
                  <a:lnTo>
                    <a:pt x="0" y="7064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54446" cy="12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5443" y="923925"/>
            <a:ext cx="15640498" cy="764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8"/>
              </a:lnSpc>
              <a:spcBef>
                <a:spcPct val="0"/>
              </a:spcBef>
            </a:pPr>
            <a:r>
              <a:rPr lang="en-US" sz="37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Revenue Performance:</a:t>
            </a:r>
          </a:p>
          <a:p>
            <a:pPr algn="l">
              <a:lnSpc>
                <a:spcPts val="5088"/>
              </a:lnSpc>
              <a:spcBef>
                <a:spcPct val="0"/>
              </a:spcBef>
            </a:pPr>
            <a:endParaRPr lang="en-US" sz="3734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marL="784794" lvl="1" indent="-392397" algn="l">
              <a:lnSpc>
                <a:spcPts val="5088"/>
              </a:lnSpc>
              <a:spcBef>
                <a:spcPct val="0"/>
              </a:spcBef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Top Revenue Generator:</a:t>
            </a:r>
          </a:p>
          <a:p>
            <a:pPr algn="l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     </a:t>
            </a:r>
            <a:r>
              <a:rPr lang="en-US" sz="35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The 'Elite' room class (RT2) led with 0.56B INR in revenue.</a:t>
            </a:r>
          </a:p>
          <a:p>
            <a:pPr algn="l">
              <a:lnSpc>
                <a:spcPts val="4948"/>
              </a:lnSpc>
              <a:spcBef>
                <a:spcPct val="0"/>
              </a:spcBef>
            </a:pPr>
            <a:endParaRPr lang="en-US" sz="353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84794" lvl="1" indent="-392397" algn="l">
              <a:lnSpc>
                <a:spcPts val="5088"/>
              </a:lnSpc>
              <a:spcBef>
                <a:spcPct val="0"/>
              </a:spcBef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Lower Revenue Classes: </a:t>
            </a:r>
          </a:p>
          <a:p>
            <a:pPr algn="l">
              <a:lnSpc>
                <a:spcPts val="5088"/>
              </a:lnSpc>
              <a:spcBef>
                <a:spcPct val="0"/>
              </a:spcBef>
            </a:pPr>
            <a:endParaRPr lang="en-US" sz="3634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marL="784794" lvl="1" indent="-392397" algn="l">
              <a:lnSpc>
                <a:spcPts val="5088"/>
              </a:lnSpc>
              <a:spcBef>
                <a:spcPct val="0"/>
              </a:spcBef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'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Presidential' (RT4) and 'Standard' (RT1) rooms generated less, at 0.38B INR and 0.31B INR, respectively.</a:t>
            </a:r>
          </a:p>
          <a:p>
            <a:pPr marL="784794" lvl="1" indent="-392397" algn="l">
              <a:lnSpc>
                <a:spcPts val="5088"/>
              </a:lnSpc>
              <a:spcBef>
                <a:spcPct val="0"/>
              </a:spcBef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Focus: Enhance strategies to boost revenue for lower-performing room classes.</a:t>
            </a:r>
          </a:p>
          <a:p>
            <a:pPr algn="l">
              <a:lnSpc>
                <a:spcPts val="5088"/>
              </a:lnSpc>
              <a:spcBef>
                <a:spcPct val="0"/>
              </a:spcBef>
            </a:pPr>
            <a:endParaRPr lang="en-US" sz="363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443" y="-38100"/>
            <a:ext cx="12749151" cy="75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469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 : Key Insights &amp; Strategic Focus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49484" y="9748377"/>
            <a:ext cx="1538516" cy="538623"/>
            <a:chOff x="0" y="0"/>
            <a:chExt cx="405206" cy="1418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66066" y="-489926"/>
            <a:ext cx="3562139" cy="13250192"/>
            <a:chOff x="0" y="0"/>
            <a:chExt cx="938177" cy="3489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8177" cy="3489763"/>
            </a:xfrm>
            <a:custGeom>
              <a:avLst/>
              <a:gdLst/>
              <a:ahLst/>
              <a:cxnLst/>
              <a:rect l="l" t="t" r="r" b="b"/>
              <a:pathLst>
                <a:path w="938177" h="3489763">
                  <a:moveTo>
                    <a:pt x="0" y="0"/>
                  </a:moveTo>
                  <a:lnTo>
                    <a:pt x="938177" y="0"/>
                  </a:lnTo>
                  <a:lnTo>
                    <a:pt x="938177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38177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3198955" y="5095028"/>
            <a:ext cx="10458286" cy="268230"/>
            <a:chOff x="0" y="0"/>
            <a:chExt cx="2754446" cy="70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4446" cy="70645"/>
            </a:xfrm>
            <a:custGeom>
              <a:avLst/>
              <a:gdLst/>
              <a:ahLst/>
              <a:cxnLst/>
              <a:rect l="l" t="t" r="r" b="b"/>
              <a:pathLst>
                <a:path w="2754446" h="70645">
                  <a:moveTo>
                    <a:pt x="0" y="0"/>
                  </a:moveTo>
                  <a:lnTo>
                    <a:pt x="2754446" y="0"/>
                  </a:lnTo>
                  <a:lnTo>
                    <a:pt x="2754446" y="70645"/>
                  </a:lnTo>
                  <a:lnTo>
                    <a:pt x="0" y="7064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54446" cy="12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5443" y="1156405"/>
            <a:ext cx="15702644" cy="782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Stable Occupancy, Falling Revenue: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749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Insight: 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Occupancy remained stable, but revenue decreased. This suggests hotels were making less money per booking. Consider strategies like adjusting prices or offering premium services.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6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Cancellations: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Rate: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Overall, 24.83%, highest in Delhi at 25.2%.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endParaRPr lang="en-US" sz="36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Impact:</a:t>
            </a:r>
            <a:r>
              <a:rPr lang="en-US" sz="3749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Significant revenue loss from cancellations.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443" y="-38100"/>
            <a:ext cx="12749151" cy="75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469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 : Key Insights &amp; Strategic Focus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49484" y="9748377"/>
            <a:ext cx="1538516" cy="538623"/>
            <a:chOff x="0" y="0"/>
            <a:chExt cx="405206" cy="1418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66066" y="-489926"/>
            <a:ext cx="3562139" cy="13250192"/>
            <a:chOff x="0" y="0"/>
            <a:chExt cx="938177" cy="3489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8177" cy="3489763"/>
            </a:xfrm>
            <a:custGeom>
              <a:avLst/>
              <a:gdLst/>
              <a:ahLst/>
              <a:cxnLst/>
              <a:rect l="l" t="t" r="r" b="b"/>
              <a:pathLst>
                <a:path w="938177" h="3489763">
                  <a:moveTo>
                    <a:pt x="0" y="0"/>
                  </a:moveTo>
                  <a:lnTo>
                    <a:pt x="938177" y="0"/>
                  </a:lnTo>
                  <a:lnTo>
                    <a:pt x="938177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38177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3198955" y="5095028"/>
            <a:ext cx="10458286" cy="268230"/>
            <a:chOff x="0" y="0"/>
            <a:chExt cx="2754446" cy="70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4446" cy="70645"/>
            </a:xfrm>
            <a:custGeom>
              <a:avLst/>
              <a:gdLst/>
              <a:ahLst/>
              <a:cxnLst/>
              <a:rect l="l" t="t" r="r" b="b"/>
              <a:pathLst>
                <a:path w="2754446" h="70645">
                  <a:moveTo>
                    <a:pt x="0" y="0"/>
                  </a:moveTo>
                  <a:lnTo>
                    <a:pt x="2754446" y="0"/>
                  </a:lnTo>
                  <a:lnTo>
                    <a:pt x="2754446" y="70645"/>
                  </a:lnTo>
                  <a:lnTo>
                    <a:pt x="0" y="7064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54446" cy="12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5443" y="1330764"/>
            <a:ext cx="15702644" cy="847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7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Satisfaction: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749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969"/>
              </a:lnSpc>
              <a:spcBef>
                <a:spcPct val="0"/>
              </a:spcBef>
            </a:pPr>
            <a:r>
              <a:rPr lang="en-US" sz="35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Average Rating: </a:t>
            </a:r>
            <a:r>
              <a:rPr lang="en-US" sz="35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3.60/5, highest in Delhi (3.8), lowest in Bangalore (3.4).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5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Metrics: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749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ADR: 1</a:t>
            </a: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4.92K INR, RevPAR: 8.63K INR, Realization: 70.15%.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endParaRPr lang="en-US" sz="36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City-Wise Insights:</a:t>
            </a:r>
          </a:p>
          <a:p>
            <a:pPr marL="809588" lvl="1" indent="-404794" algn="l">
              <a:lnSpc>
                <a:spcPts val="5249"/>
              </a:lnSpc>
              <a:spcBef>
                <a:spcPct val="0"/>
              </a:spcBef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Revenue: Mumbai leads with 39.13%.</a:t>
            </a:r>
          </a:p>
          <a:p>
            <a:pPr marL="809588" lvl="1" indent="-404794" algn="l">
              <a:lnSpc>
                <a:spcPts val="5249"/>
              </a:lnSpc>
              <a:spcBef>
                <a:spcPct val="0"/>
              </a:spcBef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Occupancy by Day: 74% on weekdays vs. 51% on weekends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749">
              <a:solidFill>
                <a:srgbClr val="000000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443" y="-38100"/>
            <a:ext cx="12749151" cy="75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469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 : Key Insights &amp; Strategic Focus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49484" y="9748377"/>
            <a:ext cx="1538516" cy="538623"/>
            <a:chOff x="0" y="0"/>
            <a:chExt cx="405206" cy="1418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66066" y="-489926"/>
            <a:ext cx="3562139" cy="13250192"/>
            <a:chOff x="0" y="0"/>
            <a:chExt cx="938177" cy="3489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8177" cy="3489763"/>
            </a:xfrm>
            <a:custGeom>
              <a:avLst/>
              <a:gdLst/>
              <a:ahLst/>
              <a:cxnLst/>
              <a:rect l="l" t="t" r="r" b="b"/>
              <a:pathLst>
                <a:path w="938177" h="3489763">
                  <a:moveTo>
                    <a:pt x="0" y="0"/>
                  </a:moveTo>
                  <a:lnTo>
                    <a:pt x="938177" y="0"/>
                  </a:lnTo>
                  <a:lnTo>
                    <a:pt x="938177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38177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3198955" y="5095028"/>
            <a:ext cx="10458286" cy="268230"/>
            <a:chOff x="0" y="0"/>
            <a:chExt cx="2754446" cy="70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4446" cy="70645"/>
            </a:xfrm>
            <a:custGeom>
              <a:avLst/>
              <a:gdLst/>
              <a:ahLst/>
              <a:cxnLst/>
              <a:rect l="l" t="t" r="r" b="b"/>
              <a:pathLst>
                <a:path w="2754446" h="70645">
                  <a:moveTo>
                    <a:pt x="0" y="0"/>
                  </a:moveTo>
                  <a:lnTo>
                    <a:pt x="2754446" y="0"/>
                  </a:lnTo>
                  <a:lnTo>
                    <a:pt x="2754446" y="70645"/>
                  </a:lnTo>
                  <a:lnTo>
                    <a:pt x="0" y="7064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54446" cy="12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5443" y="1304838"/>
            <a:ext cx="15702644" cy="519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7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Strategic Focus:</a:t>
            </a:r>
          </a:p>
          <a:p>
            <a:pPr algn="l">
              <a:lnSpc>
                <a:spcPts val="4969"/>
              </a:lnSpc>
              <a:spcBef>
                <a:spcPct val="0"/>
              </a:spcBef>
            </a:pPr>
            <a:endParaRPr lang="en-US" sz="3749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87998" lvl="1" indent="-393999" algn="l">
              <a:lnSpc>
                <a:spcPts val="5109"/>
              </a:lnSpc>
              <a:spcBef>
                <a:spcPct val="0"/>
              </a:spcBef>
              <a:buFont typeface="Arial"/>
              <a:buChar char="•"/>
            </a:pP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 Cancellations &amp; Improve Satisfaction: Focus on Bangalore.</a:t>
            </a:r>
          </a:p>
          <a:p>
            <a:pPr marL="787998" lvl="1" indent="-393999" algn="l">
              <a:lnSpc>
                <a:spcPts val="5109"/>
              </a:lnSpc>
              <a:spcBef>
                <a:spcPct val="0"/>
              </a:spcBef>
              <a:buFont typeface="Arial"/>
              <a:buChar char="•"/>
            </a:pP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Revenue Optimization: Enhance ADR, RevPAR, and realization rates.</a:t>
            </a:r>
          </a:p>
          <a:p>
            <a:pPr marL="787998" lvl="1" indent="-393999" algn="l">
              <a:lnSpc>
                <a:spcPts val="5109"/>
              </a:lnSpc>
              <a:spcBef>
                <a:spcPct val="0"/>
              </a:spcBef>
              <a:buFont typeface="Arial"/>
              <a:buChar char="•"/>
            </a:pP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Operational Efficiency: Leverage insights to regain market share.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6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28211" y="2211872"/>
            <a:ext cx="7576479" cy="461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07"/>
              </a:lnSpc>
            </a:pPr>
            <a:r>
              <a:rPr lang="en-US" sz="15377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28211" y="6484965"/>
            <a:ext cx="6257371" cy="53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8"/>
              </a:lnSpc>
            </a:pPr>
            <a:r>
              <a:rPr lang="en-US" sz="2546" spc="6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835432" y="0"/>
            <a:ext cx="1538516" cy="538623"/>
            <a:chOff x="0" y="0"/>
            <a:chExt cx="405206" cy="141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66066" y="-489926"/>
            <a:ext cx="7427113" cy="13250192"/>
            <a:chOff x="0" y="0"/>
            <a:chExt cx="1956112" cy="34897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6112" cy="3489763"/>
            </a:xfrm>
            <a:custGeom>
              <a:avLst/>
              <a:gdLst/>
              <a:ahLst/>
              <a:cxnLst/>
              <a:rect l="l" t="t" r="r" b="b"/>
              <a:pathLst>
                <a:path w="1956112" h="3489763">
                  <a:moveTo>
                    <a:pt x="0" y="0"/>
                  </a:moveTo>
                  <a:lnTo>
                    <a:pt x="1956112" y="0"/>
                  </a:lnTo>
                  <a:lnTo>
                    <a:pt x="1956112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956112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1085276"/>
            <a:ext cx="411492" cy="274157"/>
          </a:xfrm>
          <a:custGeom>
            <a:avLst/>
            <a:gdLst/>
            <a:ahLst/>
            <a:cxnLst/>
            <a:rect l="l" t="t" r="r" b="b"/>
            <a:pathLst>
              <a:path w="411492" h="274157">
                <a:moveTo>
                  <a:pt x="0" y="0"/>
                </a:moveTo>
                <a:lnTo>
                  <a:pt x="411492" y="0"/>
                </a:lnTo>
                <a:lnTo>
                  <a:pt x="411492" y="274156"/>
                </a:lnTo>
                <a:lnTo>
                  <a:pt x="0" y="27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047490" y="2335697"/>
            <a:ext cx="5316658" cy="5615606"/>
            <a:chOff x="0" y="0"/>
            <a:chExt cx="823689" cy="8700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3689" cy="870004"/>
            </a:xfrm>
            <a:custGeom>
              <a:avLst/>
              <a:gdLst/>
              <a:ahLst/>
              <a:cxnLst/>
              <a:rect l="l" t="t" r="r" b="b"/>
              <a:pathLst>
                <a:path w="823689" h="870004">
                  <a:moveTo>
                    <a:pt x="0" y="0"/>
                  </a:moveTo>
                  <a:lnTo>
                    <a:pt x="823689" y="0"/>
                  </a:lnTo>
                  <a:lnTo>
                    <a:pt x="823689" y="870004"/>
                  </a:lnTo>
                  <a:lnTo>
                    <a:pt x="0" y="870004"/>
                  </a:lnTo>
                  <a:close/>
                </a:path>
              </a:pathLst>
            </a:custGeom>
            <a:blipFill>
              <a:blip r:embed="rId4"/>
              <a:stretch>
                <a:fillRect l="-29266" r="-2926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5910627" y="6480430"/>
            <a:ext cx="532129" cy="2941746"/>
            <a:chOff x="0" y="0"/>
            <a:chExt cx="140149" cy="7747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69640" y="9449576"/>
            <a:ext cx="1974898" cy="538623"/>
            <a:chOff x="0" y="0"/>
            <a:chExt cx="520138" cy="14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52879" y="-390004"/>
            <a:ext cx="7201304" cy="11067008"/>
            <a:chOff x="0" y="0"/>
            <a:chExt cx="1896640" cy="29147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6640" cy="2914767"/>
            </a:xfrm>
            <a:custGeom>
              <a:avLst/>
              <a:gdLst/>
              <a:ahLst/>
              <a:cxnLst/>
              <a:rect l="l" t="t" r="r" b="b"/>
              <a:pathLst>
                <a:path w="1896640" h="2914767">
                  <a:moveTo>
                    <a:pt x="0" y="0"/>
                  </a:moveTo>
                  <a:lnTo>
                    <a:pt x="1896640" y="0"/>
                  </a:lnTo>
                  <a:lnTo>
                    <a:pt x="1896640" y="2914767"/>
                  </a:lnTo>
                  <a:lnTo>
                    <a:pt x="0" y="2914767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896640" cy="2971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6450" y="853625"/>
            <a:ext cx="1538516" cy="538623"/>
            <a:chOff x="0" y="0"/>
            <a:chExt cx="405206" cy="1418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93676" y="1359432"/>
            <a:ext cx="3607697" cy="4235452"/>
            <a:chOff x="0" y="0"/>
            <a:chExt cx="558927" cy="656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927" cy="656182"/>
            </a:xfrm>
            <a:custGeom>
              <a:avLst/>
              <a:gdLst/>
              <a:ahLst/>
              <a:cxnLst/>
              <a:rect l="l" t="t" r="r" b="b"/>
              <a:pathLst>
                <a:path w="558927" h="656182">
                  <a:moveTo>
                    <a:pt x="0" y="0"/>
                  </a:moveTo>
                  <a:lnTo>
                    <a:pt x="558927" y="0"/>
                  </a:lnTo>
                  <a:lnTo>
                    <a:pt x="558927" y="656182"/>
                  </a:lnTo>
                  <a:lnTo>
                    <a:pt x="0" y="656182"/>
                  </a:lnTo>
                  <a:close/>
                </a:path>
              </a:pathLst>
            </a:custGeom>
            <a:blipFill>
              <a:blip r:embed="rId4"/>
              <a:stretch>
                <a:fillRect l="-38105" r="-38105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3718769" y="6234793"/>
            <a:ext cx="2995721" cy="3158112"/>
            <a:chOff x="0" y="0"/>
            <a:chExt cx="464116" cy="4892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4116" cy="489274"/>
            </a:xfrm>
            <a:custGeom>
              <a:avLst/>
              <a:gdLst/>
              <a:ahLst/>
              <a:cxnLst/>
              <a:rect l="l" t="t" r="r" b="b"/>
              <a:pathLst>
                <a:path w="464116" h="489274">
                  <a:moveTo>
                    <a:pt x="0" y="0"/>
                  </a:moveTo>
                  <a:lnTo>
                    <a:pt x="464116" y="0"/>
                  </a:lnTo>
                  <a:lnTo>
                    <a:pt x="464116" y="489274"/>
                  </a:lnTo>
                  <a:lnTo>
                    <a:pt x="0" y="489274"/>
                  </a:lnTo>
                  <a:close/>
                </a:path>
              </a:pathLst>
            </a:custGeom>
            <a:blipFill>
              <a:blip r:embed="rId5"/>
              <a:stretch>
                <a:fillRect l="-29115" r="-29115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182360" y="-111441"/>
            <a:ext cx="532129" cy="2941746"/>
            <a:chOff x="0" y="0"/>
            <a:chExt cx="140149" cy="7747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816669" y="1862092"/>
            <a:ext cx="6280841" cy="4555632"/>
          </a:xfrm>
          <a:custGeom>
            <a:avLst/>
            <a:gdLst/>
            <a:ahLst/>
            <a:cxnLst/>
            <a:rect l="l" t="t" r="r" b="b"/>
            <a:pathLst>
              <a:path w="6280841" h="4555632">
                <a:moveTo>
                  <a:pt x="0" y="0"/>
                </a:moveTo>
                <a:lnTo>
                  <a:pt x="6280841" y="0"/>
                </a:lnTo>
                <a:lnTo>
                  <a:pt x="6280841" y="4555631"/>
                </a:lnTo>
                <a:lnTo>
                  <a:pt x="0" y="4555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969640" y="6903498"/>
            <a:ext cx="7194975" cy="2060379"/>
          </a:xfrm>
          <a:custGeom>
            <a:avLst/>
            <a:gdLst/>
            <a:ahLst/>
            <a:cxnLst/>
            <a:rect l="l" t="t" r="r" b="b"/>
            <a:pathLst>
              <a:path w="7194975" h="2060379">
                <a:moveTo>
                  <a:pt x="0" y="0"/>
                </a:moveTo>
                <a:lnTo>
                  <a:pt x="7194975" y="0"/>
                </a:lnTo>
                <a:lnTo>
                  <a:pt x="7194975" y="2060379"/>
                </a:lnTo>
                <a:lnTo>
                  <a:pt x="0" y="2060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202285" y="1862092"/>
            <a:ext cx="4632099" cy="4372702"/>
          </a:xfrm>
          <a:custGeom>
            <a:avLst/>
            <a:gdLst/>
            <a:ahLst/>
            <a:cxnLst/>
            <a:rect l="l" t="t" r="r" b="b"/>
            <a:pathLst>
              <a:path w="4632099" h="4372702">
                <a:moveTo>
                  <a:pt x="0" y="0"/>
                </a:moveTo>
                <a:lnTo>
                  <a:pt x="4632100" y="0"/>
                </a:lnTo>
                <a:lnTo>
                  <a:pt x="4632100" y="4372701"/>
                </a:lnTo>
                <a:lnTo>
                  <a:pt x="0" y="43727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913920" y="637555"/>
            <a:ext cx="6703099" cy="92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5"/>
              </a:lnSpc>
            </a:pPr>
            <a:r>
              <a:rPr lang="en-US" sz="5690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8198" y="1209358"/>
            <a:ext cx="4438545" cy="10182425"/>
            <a:chOff x="0" y="0"/>
            <a:chExt cx="1168999" cy="2681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8999" cy="2681791"/>
            </a:xfrm>
            <a:custGeom>
              <a:avLst/>
              <a:gdLst/>
              <a:ahLst/>
              <a:cxnLst/>
              <a:rect l="l" t="t" r="r" b="b"/>
              <a:pathLst>
                <a:path w="1168999" h="2681791">
                  <a:moveTo>
                    <a:pt x="0" y="0"/>
                  </a:moveTo>
                  <a:lnTo>
                    <a:pt x="1168999" y="0"/>
                  </a:lnTo>
                  <a:lnTo>
                    <a:pt x="1168999" y="2681791"/>
                  </a:lnTo>
                  <a:lnTo>
                    <a:pt x="0" y="2681791"/>
                  </a:lnTo>
                  <a:close/>
                </a:path>
              </a:pathLst>
            </a:custGeom>
            <a:solidFill>
              <a:srgbClr val="B9BA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68999" cy="2738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209358"/>
            <a:ext cx="1974898" cy="538623"/>
            <a:chOff x="0" y="0"/>
            <a:chExt cx="520138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35698" y="1948260"/>
            <a:ext cx="2995721" cy="2075791"/>
            <a:chOff x="0" y="0"/>
            <a:chExt cx="464116" cy="3215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4"/>
              <a:stretch>
                <a:fillRect l="-41105" r="-4110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646140" y="4743797"/>
            <a:ext cx="2995721" cy="2075791"/>
            <a:chOff x="0" y="0"/>
            <a:chExt cx="464116" cy="321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5"/>
              <a:stretch>
                <a:fillRect l="-20409" r="-2040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635698" y="7784982"/>
            <a:ext cx="2995721" cy="2075791"/>
            <a:chOff x="0" y="0"/>
            <a:chExt cx="464116" cy="3215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6"/>
              <a:stretch>
                <a:fillRect l="-21563" r="-21563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874765" y="2077027"/>
            <a:ext cx="306582" cy="190965"/>
          </a:xfrm>
          <a:custGeom>
            <a:avLst/>
            <a:gdLst/>
            <a:ahLst/>
            <a:cxnLst/>
            <a:rect l="l" t="t" r="r" b="b"/>
            <a:pathLst>
              <a:path w="306582" h="190965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16250" y="4499426"/>
            <a:ext cx="265097" cy="244371"/>
          </a:xfrm>
          <a:custGeom>
            <a:avLst/>
            <a:gdLst/>
            <a:ahLst/>
            <a:cxnLst/>
            <a:rect l="l" t="t" r="r" b="b"/>
            <a:pathLst>
              <a:path w="265097" h="244371">
                <a:moveTo>
                  <a:pt x="0" y="0"/>
                </a:moveTo>
                <a:lnTo>
                  <a:pt x="265097" y="0"/>
                </a:lnTo>
                <a:lnTo>
                  <a:pt x="265097" y="244371"/>
                </a:lnTo>
                <a:lnTo>
                  <a:pt x="0" y="244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66348"/>
            <a:ext cx="1229384" cy="693763"/>
            <a:chOff x="0" y="0"/>
            <a:chExt cx="323788" cy="1827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3788" cy="182719"/>
            </a:xfrm>
            <a:custGeom>
              <a:avLst/>
              <a:gdLst/>
              <a:ahLst/>
              <a:cxnLst/>
              <a:rect l="l" t="t" r="r" b="b"/>
              <a:pathLst>
                <a:path w="323788" h="182719">
                  <a:moveTo>
                    <a:pt x="0" y="0"/>
                  </a:moveTo>
                  <a:lnTo>
                    <a:pt x="323788" y="0"/>
                  </a:lnTo>
                  <a:lnTo>
                    <a:pt x="323788" y="182719"/>
                  </a:lnTo>
                  <a:lnTo>
                    <a:pt x="0" y="18271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23788" cy="239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29667" y="2077027"/>
            <a:ext cx="4350756" cy="1947024"/>
          </a:xfrm>
          <a:custGeom>
            <a:avLst/>
            <a:gdLst/>
            <a:ahLst/>
            <a:cxnLst/>
            <a:rect l="l" t="t" r="r" b="b"/>
            <a:pathLst>
              <a:path w="4350756" h="1947024">
                <a:moveTo>
                  <a:pt x="0" y="0"/>
                </a:moveTo>
                <a:lnTo>
                  <a:pt x="4350756" y="0"/>
                </a:lnTo>
                <a:lnTo>
                  <a:pt x="4350756" y="1947023"/>
                </a:lnTo>
                <a:lnTo>
                  <a:pt x="0" y="19470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15443" y="4743797"/>
            <a:ext cx="4094914" cy="2252203"/>
          </a:xfrm>
          <a:custGeom>
            <a:avLst/>
            <a:gdLst/>
            <a:ahLst/>
            <a:cxnLst/>
            <a:rect l="l" t="t" r="r" b="b"/>
            <a:pathLst>
              <a:path w="4094914" h="2252203">
                <a:moveTo>
                  <a:pt x="0" y="0"/>
                </a:moveTo>
                <a:lnTo>
                  <a:pt x="4094914" y="0"/>
                </a:lnTo>
                <a:lnTo>
                  <a:pt x="4094914" y="2252203"/>
                </a:lnTo>
                <a:lnTo>
                  <a:pt x="0" y="22522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22611" y="7878437"/>
            <a:ext cx="5122279" cy="1888882"/>
          </a:xfrm>
          <a:custGeom>
            <a:avLst/>
            <a:gdLst/>
            <a:ahLst/>
            <a:cxnLst/>
            <a:rect l="l" t="t" r="r" b="b"/>
            <a:pathLst>
              <a:path w="5122279" h="1888882">
                <a:moveTo>
                  <a:pt x="0" y="0"/>
                </a:moveTo>
                <a:lnTo>
                  <a:pt x="5122279" y="0"/>
                </a:lnTo>
                <a:lnTo>
                  <a:pt x="5122279" y="1888881"/>
                </a:lnTo>
                <a:lnTo>
                  <a:pt x="0" y="18888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5913" b="-5913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542309" y="1948260"/>
            <a:ext cx="2995721" cy="2075791"/>
            <a:chOff x="0" y="0"/>
            <a:chExt cx="464116" cy="3215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4"/>
              <a:stretch>
                <a:fillRect l="-26221" r="-2622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2542309" y="4819894"/>
            <a:ext cx="2995721" cy="2075791"/>
            <a:chOff x="0" y="0"/>
            <a:chExt cx="464116" cy="32159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5"/>
              <a:stretch>
                <a:fillRect l="-23491" r="-23491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2542309" y="7691528"/>
            <a:ext cx="2995721" cy="2075791"/>
            <a:chOff x="0" y="0"/>
            <a:chExt cx="464116" cy="321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6"/>
              <a:stretch>
                <a:fillRect l="-20843" r="-20843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2491201" y="1258503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MYSQL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5443" y="204448"/>
            <a:ext cx="13454851" cy="65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6"/>
              </a:lnSpc>
            </a:pPr>
            <a:r>
              <a:rPr lang="en-US" sz="45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Total Revenue,  Total Bookings , Total Capacity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42309" y="1279074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8198" y="1209358"/>
            <a:ext cx="4438545" cy="10182425"/>
            <a:chOff x="0" y="0"/>
            <a:chExt cx="1168999" cy="2681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8999" cy="2681791"/>
            </a:xfrm>
            <a:custGeom>
              <a:avLst/>
              <a:gdLst/>
              <a:ahLst/>
              <a:cxnLst/>
              <a:rect l="l" t="t" r="r" b="b"/>
              <a:pathLst>
                <a:path w="1168999" h="2681791">
                  <a:moveTo>
                    <a:pt x="0" y="0"/>
                  </a:moveTo>
                  <a:lnTo>
                    <a:pt x="1168999" y="0"/>
                  </a:lnTo>
                  <a:lnTo>
                    <a:pt x="1168999" y="2681791"/>
                  </a:lnTo>
                  <a:lnTo>
                    <a:pt x="0" y="2681791"/>
                  </a:lnTo>
                  <a:close/>
                </a:path>
              </a:pathLst>
            </a:custGeom>
            <a:solidFill>
              <a:srgbClr val="B9BA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68999" cy="2738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209358"/>
            <a:ext cx="1974898" cy="538623"/>
            <a:chOff x="0" y="0"/>
            <a:chExt cx="520138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83721" y="2496705"/>
            <a:ext cx="3509673" cy="1285067"/>
            <a:chOff x="0" y="0"/>
            <a:chExt cx="878313" cy="3215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8313" cy="321594"/>
            </a:xfrm>
            <a:custGeom>
              <a:avLst/>
              <a:gdLst/>
              <a:ahLst/>
              <a:cxnLst/>
              <a:rect l="l" t="t" r="r" b="b"/>
              <a:pathLst>
                <a:path w="878313" h="321594">
                  <a:moveTo>
                    <a:pt x="0" y="0"/>
                  </a:moveTo>
                  <a:lnTo>
                    <a:pt x="878313" y="0"/>
                  </a:lnTo>
                  <a:lnTo>
                    <a:pt x="878313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4"/>
              <a:stretch>
                <a:fillRect l="-697" r="-69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594144" y="5143500"/>
            <a:ext cx="3446850" cy="1625141"/>
            <a:chOff x="0" y="0"/>
            <a:chExt cx="682087" cy="321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2087" cy="321594"/>
            </a:xfrm>
            <a:custGeom>
              <a:avLst/>
              <a:gdLst/>
              <a:ahLst/>
              <a:cxnLst/>
              <a:rect l="l" t="t" r="r" b="b"/>
              <a:pathLst>
                <a:path w="682087" h="321594">
                  <a:moveTo>
                    <a:pt x="0" y="0"/>
                  </a:moveTo>
                  <a:lnTo>
                    <a:pt x="682087" y="0"/>
                  </a:lnTo>
                  <a:lnTo>
                    <a:pt x="682087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5"/>
              <a:stretch>
                <a:fillRect l="-2649" r="-264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635698" y="7784982"/>
            <a:ext cx="3177522" cy="1855869"/>
            <a:chOff x="0" y="0"/>
            <a:chExt cx="550617" cy="3215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0617" cy="321594"/>
            </a:xfrm>
            <a:custGeom>
              <a:avLst/>
              <a:gdLst/>
              <a:ahLst/>
              <a:cxnLst/>
              <a:rect l="l" t="t" r="r" b="b"/>
              <a:pathLst>
                <a:path w="550617" h="321594">
                  <a:moveTo>
                    <a:pt x="0" y="0"/>
                  </a:moveTo>
                  <a:lnTo>
                    <a:pt x="550617" y="0"/>
                  </a:lnTo>
                  <a:lnTo>
                    <a:pt x="550617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6"/>
              <a:stretch>
                <a:fillRect l="-4901" r="-4901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874765" y="2077027"/>
            <a:ext cx="306582" cy="190965"/>
          </a:xfrm>
          <a:custGeom>
            <a:avLst/>
            <a:gdLst/>
            <a:ahLst/>
            <a:cxnLst/>
            <a:rect l="l" t="t" r="r" b="b"/>
            <a:pathLst>
              <a:path w="306582" h="190965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16250" y="4499426"/>
            <a:ext cx="265097" cy="244371"/>
          </a:xfrm>
          <a:custGeom>
            <a:avLst/>
            <a:gdLst/>
            <a:ahLst/>
            <a:cxnLst/>
            <a:rect l="l" t="t" r="r" b="b"/>
            <a:pathLst>
              <a:path w="265097" h="244371">
                <a:moveTo>
                  <a:pt x="0" y="0"/>
                </a:moveTo>
                <a:lnTo>
                  <a:pt x="265097" y="0"/>
                </a:lnTo>
                <a:lnTo>
                  <a:pt x="265097" y="244371"/>
                </a:lnTo>
                <a:lnTo>
                  <a:pt x="0" y="244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66348"/>
            <a:ext cx="1229384" cy="693763"/>
            <a:chOff x="0" y="0"/>
            <a:chExt cx="323788" cy="1827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3788" cy="182719"/>
            </a:xfrm>
            <a:custGeom>
              <a:avLst/>
              <a:gdLst/>
              <a:ahLst/>
              <a:cxnLst/>
              <a:rect l="l" t="t" r="r" b="b"/>
              <a:pathLst>
                <a:path w="323788" h="182719">
                  <a:moveTo>
                    <a:pt x="0" y="0"/>
                  </a:moveTo>
                  <a:lnTo>
                    <a:pt x="323788" y="0"/>
                  </a:lnTo>
                  <a:lnTo>
                    <a:pt x="323788" y="182719"/>
                  </a:lnTo>
                  <a:lnTo>
                    <a:pt x="0" y="18271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23788" cy="239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43251" y="2012643"/>
            <a:ext cx="2995721" cy="2075791"/>
            <a:chOff x="0" y="0"/>
            <a:chExt cx="464116" cy="3215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1"/>
              <a:stretch>
                <a:fillRect l="-23555" r="-2355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3043251" y="4819894"/>
            <a:ext cx="2995721" cy="2075791"/>
            <a:chOff x="0" y="0"/>
            <a:chExt cx="464116" cy="32159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2"/>
              <a:stretch>
                <a:fillRect l="-22966" r="-22966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3043251" y="7565061"/>
            <a:ext cx="2995721" cy="2075791"/>
            <a:chOff x="0" y="0"/>
            <a:chExt cx="464116" cy="32159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3"/>
              <a:stretch>
                <a:fillRect l="-25688" r="-25688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5884800" y="2601051"/>
            <a:ext cx="1646521" cy="898976"/>
            <a:chOff x="0" y="0"/>
            <a:chExt cx="812800" cy="44377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358087" y="8263429"/>
            <a:ext cx="1646521" cy="898976"/>
            <a:chOff x="0" y="0"/>
            <a:chExt cx="812800" cy="4437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037200" y="8550600"/>
            <a:ext cx="1646521" cy="898976"/>
            <a:chOff x="0" y="0"/>
            <a:chExt cx="812800" cy="44377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466743" y="2689751"/>
            <a:ext cx="1646521" cy="898976"/>
            <a:chOff x="0" y="0"/>
            <a:chExt cx="812800" cy="44377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358087" y="5508440"/>
            <a:ext cx="1646521" cy="898976"/>
            <a:chOff x="0" y="0"/>
            <a:chExt cx="812800" cy="44377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921630" y="5544544"/>
            <a:ext cx="1646521" cy="898976"/>
            <a:chOff x="0" y="0"/>
            <a:chExt cx="812800" cy="44377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1403653" y="2225209"/>
            <a:ext cx="4071572" cy="1632762"/>
          </a:xfrm>
          <a:custGeom>
            <a:avLst/>
            <a:gdLst/>
            <a:ahLst/>
            <a:cxnLst/>
            <a:rect l="l" t="t" r="r" b="b"/>
            <a:pathLst>
              <a:path w="4071572" h="1632762">
                <a:moveTo>
                  <a:pt x="0" y="0"/>
                </a:moveTo>
                <a:lnTo>
                  <a:pt x="4071572" y="0"/>
                </a:lnTo>
                <a:lnTo>
                  <a:pt x="4071572" y="1632763"/>
                </a:lnTo>
                <a:lnTo>
                  <a:pt x="0" y="16327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518952" y="4819894"/>
            <a:ext cx="5326478" cy="2241559"/>
          </a:xfrm>
          <a:custGeom>
            <a:avLst/>
            <a:gdLst/>
            <a:ahLst/>
            <a:cxnLst/>
            <a:rect l="l" t="t" r="r" b="b"/>
            <a:pathLst>
              <a:path w="5326478" h="2241559">
                <a:moveTo>
                  <a:pt x="0" y="0"/>
                </a:moveTo>
                <a:lnTo>
                  <a:pt x="5326478" y="0"/>
                </a:lnTo>
                <a:lnTo>
                  <a:pt x="5326478" y="2241559"/>
                </a:lnTo>
                <a:lnTo>
                  <a:pt x="0" y="224155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0" y="7784982"/>
            <a:ext cx="5682400" cy="2135799"/>
          </a:xfrm>
          <a:custGeom>
            <a:avLst/>
            <a:gdLst/>
            <a:ahLst/>
            <a:cxnLst/>
            <a:rect l="l" t="t" r="r" b="b"/>
            <a:pathLst>
              <a:path w="5682400" h="2135799">
                <a:moveTo>
                  <a:pt x="0" y="0"/>
                </a:moveTo>
                <a:lnTo>
                  <a:pt x="5682400" y="0"/>
                </a:lnTo>
                <a:lnTo>
                  <a:pt x="5682400" y="2135799"/>
                </a:lnTo>
                <a:lnTo>
                  <a:pt x="0" y="21357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2491201" y="1258503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MYSQL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15443" y="204448"/>
            <a:ext cx="16872557" cy="65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6"/>
              </a:lnSpc>
            </a:pPr>
            <a:r>
              <a:rPr lang="en-US" sz="45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Total Successful Bookings,  Occupancy %,   Average Rating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043251" y="1279074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9131" y="7244671"/>
            <a:ext cx="5185918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Sed at ipsum vitae lacus lobortis lacinia. Donec tristique arcu massa, at.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89131" y="6827417"/>
            <a:ext cx="1348959" cy="42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4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Mission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5944439"/>
            <a:ext cx="9144000" cy="4156600"/>
            <a:chOff x="0" y="0"/>
            <a:chExt cx="1416645" cy="6439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6645" cy="643966"/>
            </a:xfrm>
            <a:custGeom>
              <a:avLst/>
              <a:gdLst/>
              <a:ahLst/>
              <a:cxnLst/>
              <a:rect l="l" t="t" r="r" b="b"/>
              <a:pathLst>
                <a:path w="1416645" h="643966">
                  <a:moveTo>
                    <a:pt x="0" y="0"/>
                  </a:moveTo>
                  <a:lnTo>
                    <a:pt x="1416645" y="0"/>
                  </a:lnTo>
                  <a:lnTo>
                    <a:pt x="1416645" y="643966"/>
                  </a:lnTo>
                  <a:lnTo>
                    <a:pt x="0" y="643966"/>
                  </a:lnTo>
                  <a:close/>
                </a:path>
              </a:pathLst>
            </a:custGeom>
            <a:blipFill>
              <a:blip r:embed="rId2"/>
              <a:stretch>
                <a:fillRect l="-2796" r="-279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18479" y="-261477"/>
          <a:ext cx="10261732" cy="1600200"/>
        </p:xfrm>
        <a:graphic>
          <a:graphicData uri="http://schemas.openxmlformats.org/drawingml/2006/table">
            <a:tbl>
              <a:tblPr/>
              <a:tblGrid>
                <a:gridCol w="10261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7">
                <a:tc>
                  <a:txBody>
                    <a:bodyPr/>
                    <a:lstStyle/>
                    <a:p>
                      <a:pPr algn="l">
                        <a:lnSpc>
                          <a:spcPts val="6860"/>
                        </a:lnSpc>
                        <a:defRPr/>
                      </a:pPr>
                      <a:r>
                        <a:rPr lang="en-US" sz="49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Split of  occupancy %  by each 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Group 19"/>
          <p:cNvGrpSpPr/>
          <p:nvPr/>
        </p:nvGrpSpPr>
        <p:grpSpPr>
          <a:xfrm>
            <a:off x="7600950" y="3450502"/>
            <a:ext cx="2679261" cy="1975875"/>
            <a:chOff x="0" y="0"/>
            <a:chExt cx="705649" cy="5203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5649" cy="520395"/>
            </a:xfrm>
            <a:custGeom>
              <a:avLst/>
              <a:gdLst/>
              <a:ahLst/>
              <a:cxnLst/>
              <a:rect l="l" t="t" r="r" b="b"/>
              <a:pathLst>
                <a:path w="705649" h="520395">
                  <a:moveTo>
                    <a:pt x="705649" y="260198"/>
                  </a:moveTo>
                  <a:lnTo>
                    <a:pt x="299249" y="0"/>
                  </a:lnTo>
                  <a:lnTo>
                    <a:pt x="299249" y="203200"/>
                  </a:lnTo>
                  <a:lnTo>
                    <a:pt x="0" y="203200"/>
                  </a:lnTo>
                  <a:lnTo>
                    <a:pt x="0" y="317195"/>
                  </a:lnTo>
                  <a:lnTo>
                    <a:pt x="299249" y="317195"/>
                  </a:lnTo>
                  <a:lnTo>
                    <a:pt x="299249" y="520395"/>
                  </a:lnTo>
                  <a:lnTo>
                    <a:pt x="705649" y="260198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604049" cy="17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54129" y="1584914"/>
            <a:ext cx="7162666" cy="2976037"/>
          </a:xfrm>
          <a:custGeom>
            <a:avLst/>
            <a:gdLst/>
            <a:ahLst/>
            <a:cxnLst/>
            <a:rect l="l" t="t" r="r" b="b"/>
            <a:pathLst>
              <a:path w="7162666" h="2976037">
                <a:moveTo>
                  <a:pt x="0" y="0"/>
                </a:moveTo>
                <a:lnTo>
                  <a:pt x="7162666" y="0"/>
                </a:lnTo>
                <a:lnTo>
                  <a:pt x="7162666" y="2976037"/>
                </a:lnTo>
                <a:lnTo>
                  <a:pt x="0" y="297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113407" y="2410166"/>
            <a:ext cx="4961461" cy="4844030"/>
          </a:xfrm>
          <a:custGeom>
            <a:avLst/>
            <a:gdLst/>
            <a:ahLst/>
            <a:cxnLst/>
            <a:rect l="l" t="t" r="r" b="b"/>
            <a:pathLst>
              <a:path w="4961461" h="4844030">
                <a:moveTo>
                  <a:pt x="0" y="0"/>
                </a:moveTo>
                <a:lnTo>
                  <a:pt x="4961460" y="0"/>
                </a:lnTo>
                <a:lnTo>
                  <a:pt x="4961460" y="4844030"/>
                </a:lnTo>
                <a:lnTo>
                  <a:pt x="0" y="4844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5685" y="5626275"/>
            <a:ext cx="9144000" cy="4156600"/>
            <a:chOff x="0" y="0"/>
            <a:chExt cx="1416645" cy="643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6645" cy="643966"/>
            </a:xfrm>
            <a:custGeom>
              <a:avLst/>
              <a:gdLst/>
              <a:ahLst/>
              <a:cxnLst/>
              <a:rect l="l" t="t" r="r" b="b"/>
              <a:pathLst>
                <a:path w="1416645" h="643966">
                  <a:moveTo>
                    <a:pt x="0" y="0"/>
                  </a:moveTo>
                  <a:lnTo>
                    <a:pt x="1416645" y="0"/>
                  </a:lnTo>
                  <a:lnTo>
                    <a:pt x="1416645" y="643966"/>
                  </a:lnTo>
                  <a:lnTo>
                    <a:pt x="0" y="643966"/>
                  </a:lnTo>
                  <a:close/>
                </a:path>
              </a:pathLst>
            </a:custGeom>
            <a:blipFill>
              <a:blip r:embed="rId2"/>
              <a:stretch>
                <a:fillRect t="-4705" b="-470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18479" y="-261477"/>
          <a:ext cx="8913497" cy="1600200"/>
        </p:xfrm>
        <a:graphic>
          <a:graphicData uri="http://schemas.openxmlformats.org/drawingml/2006/table">
            <a:tbl>
              <a:tblPr/>
              <a:tblGrid>
                <a:gridCol w="8913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7">
                <a:tc>
                  <a:txBody>
                    <a:bodyPr/>
                    <a:lstStyle/>
                    <a:p>
                      <a:pPr algn="l">
                        <a:lnSpc>
                          <a:spcPts val="6860"/>
                        </a:lnSpc>
                        <a:defRPr/>
                      </a:pPr>
                      <a:r>
                        <a:rPr lang="en-US" sz="49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Split of revenue  by each 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Freeform 17"/>
          <p:cNvSpPr/>
          <p:nvPr/>
        </p:nvSpPr>
        <p:spPr>
          <a:xfrm>
            <a:off x="212883" y="1757505"/>
            <a:ext cx="7172154" cy="3385995"/>
          </a:xfrm>
          <a:custGeom>
            <a:avLst/>
            <a:gdLst/>
            <a:ahLst/>
            <a:cxnLst/>
            <a:rect l="l" t="t" r="r" b="b"/>
            <a:pathLst>
              <a:path w="7172154" h="3385995">
                <a:moveTo>
                  <a:pt x="0" y="0"/>
                </a:moveTo>
                <a:lnTo>
                  <a:pt x="7172154" y="0"/>
                </a:lnTo>
                <a:lnTo>
                  <a:pt x="7172154" y="3385995"/>
                </a:lnTo>
                <a:lnTo>
                  <a:pt x="0" y="3385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775797" y="2129066"/>
            <a:ext cx="7246138" cy="5426480"/>
          </a:xfrm>
          <a:custGeom>
            <a:avLst/>
            <a:gdLst/>
            <a:ahLst/>
            <a:cxnLst/>
            <a:rect l="l" t="t" r="r" b="b"/>
            <a:pathLst>
              <a:path w="7246138" h="5426480">
                <a:moveTo>
                  <a:pt x="0" y="0"/>
                </a:moveTo>
                <a:lnTo>
                  <a:pt x="7246138" y="0"/>
                </a:lnTo>
                <a:lnTo>
                  <a:pt x="7246138" y="5426480"/>
                </a:lnTo>
                <a:lnTo>
                  <a:pt x="0" y="542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867589" y="4356679"/>
            <a:ext cx="2128775" cy="971253"/>
          </a:xfrm>
          <a:custGeom>
            <a:avLst/>
            <a:gdLst/>
            <a:ahLst/>
            <a:cxnLst/>
            <a:rect l="l" t="t" r="r" b="b"/>
            <a:pathLst>
              <a:path w="2128775" h="971253">
                <a:moveTo>
                  <a:pt x="0" y="0"/>
                </a:moveTo>
                <a:lnTo>
                  <a:pt x="2128775" y="0"/>
                </a:lnTo>
                <a:lnTo>
                  <a:pt x="2128775" y="971254"/>
                </a:lnTo>
                <a:lnTo>
                  <a:pt x="0" y="971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5685" y="5626275"/>
            <a:ext cx="9144000" cy="4156600"/>
            <a:chOff x="0" y="0"/>
            <a:chExt cx="1416645" cy="643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6645" cy="643966"/>
            </a:xfrm>
            <a:custGeom>
              <a:avLst/>
              <a:gdLst/>
              <a:ahLst/>
              <a:cxnLst/>
              <a:rect l="l" t="t" r="r" b="b"/>
              <a:pathLst>
                <a:path w="1416645" h="643966">
                  <a:moveTo>
                    <a:pt x="0" y="0"/>
                  </a:moveTo>
                  <a:lnTo>
                    <a:pt x="1416645" y="0"/>
                  </a:lnTo>
                  <a:lnTo>
                    <a:pt x="1416645" y="643966"/>
                  </a:lnTo>
                  <a:lnTo>
                    <a:pt x="0" y="643966"/>
                  </a:lnTo>
                  <a:close/>
                </a:path>
              </a:pathLst>
            </a:custGeom>
            <a:blipFill>
              <a:blip r:embed="rId2"/>
              <a:stretch>
                <a:fillRect l="-2502" r="-250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18479" y="-261477"/>
          <a:ext cx="9647271" cy="1600200"/>
        </p:xfrm>
        <a:graphic>
          <a:graphicData uri="http://schemas.openxmlformats.org/drawingml/2006/table">
            <a:tbl>
              <a:tblPr/>
              <a:tblGrid>
                <a:gridCol w="9647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7">
                <a:tc>
                  <a:txBody>
                    <a:bodyPr/>
                    <a:lstStyle/>
                    <a:p>
                      <a:pPr algn="l">
                        <a:lnSpc>
                          <a:spcPts val="6860"/>
                        </a:lnSpc>
                        <a:defRPr/>
                      </a:pPr>
                      <a:r>
                        <a:rPr lang="en-US" sz="49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Split of  avg Rating  by each 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" name="Group 17"/>
          <p:cNvGrpSpPr/>
          <p:nvPr/>
        </p:nvGrpSpPr>
        <p:grpSpPr>
          <a:xfrm>
            <a:off x="7600950" y="3450502"/>
            <a:ext cx="2679261" cy="1975875"/>
            <a:chOff x="0" y="0"/>
            <a:chExt cx="705649" cy="5203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05649" cy="520395"/>
            </a:xfrm>
            <a:custGeom>
              <a:avLst/>
              <a:gdLst/>
              <a:ahLst/>
              <a:cxnLst/>
              <a:rect l="l" t="t" r="r" b="b"/>
              <a:pathLst>
                <a:path w="705649" h="520395">
                  <a:moveTo>
                    <a:pt x="705649" y="260198"/>
                  </a:moveTo>
                  <a:lnTo>
                    <a:pt x="299249" y="0"/>
                  </a:lnTo>
                  <a:lnTo>
                    <a:pt x="299249" y="203200"/>
                  </a:lnTo>
                  <a:lnTo>
                    <a:pt x="0" y="203200"/>
                  </a:lnTo>
                  <a:lnTo>
                    <a:pt x="0" y="317195"/>
                  </a:lnTo>
                  <a:lnTo>
                    <a:pt x="299249" y="317195"/>
                  </a:lnTo>
                  <a:lnTo>
                    <a:pt x="299249" y="520395"/>
                  </a:lnTo>
                  <a:lnTo>
                    <a:pt x="705649" y="260198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46050"/>
              <a:ext cx="604049" cy="17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335403" y="2594025"/>
            <a:ext cx="7058491" cy="2403820"/>
          </a:xfrm>
          <a:custGeom>
            <a:avLst/>
            <a:gdLst/>
            <a:ahLst/>
            <a:cxnLst/>
            <a:rect l="l" t="t" r="r" b="b"/>
            <a:pathLst>
              <a:path w="7058491" h="2403820">
                <a:moveTo>
                  <a:pt x="0" y="0"/>
                </a:moveTo>
                <a:lnTo>
                  <a:pt x="7058491" y="0"/>
                </a:lnTo>
                <a:lnTo>
                  <a:pt x="7058491" y="2403820"/>
                </a:lnTo>
                <a:lnTo>
                  <a:pt x="0" y="2403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035780" y="2400617"/>
            <a:ext cx="4766907" cy="4853578"/>
          </a:xfrm>
          <a:custGeom>
            <a:avLst/>
            <a:gdLst/>
            <a:ahLst/>
            <a:cxnLst/>
            <a:rect l="l" t="t" r="r" b="b"/>
            <a:pathLst>
              <a:path w="4766907" h="4853578">
                <a:moveTo>
                  <a:pt x="0" y="0"/>
                </a:moveTo>
                <a:lnTo>
                  <a:pt x="4766907" y="0"/>
                </a:lnTo>
                <a:lnTo>
                  <a:pt x="4766907" y="4853579"/>
                </a:lnTo>
                <a:lnTo>
                  <a:pt x="0" y="485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57329" y="3438276"/>
            <a:ext cx="2679261" cy="1975875"/>
            <a:chOff x="0" y="0"/>
            <a:chExt cx="705649" cy="5203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5649" cy="520395"/>
            </a:xfrm>
            <a:custGeom>
              <a:avLst/>
              <a:gdLst/>
              <a:ahLst/>
              <a:cxnLst/>
              <a:rect l="l" t="t" r="r" b="b"/>
              <a:pathLst>
                <a:path w="705649" h="520395">
                  <a:moveTo>
                    <a:pt x="705649" y="260198"/>
                  </a:moveTo>
                  <a:lnTo>
                    <a:pt x="299249" y="0"/>
                  </a:lnTo>
                  <a:lnTo>
                    <a:pt x="299249" y="203200"/>
                  </a:lnTo>
                  <a:lnTo>
                    <a:pt x="0" y="203200"/>
                  </a:lnTo>
                  <a:lnTo>
                    <a:pt x="0" y="317195"/>
                  </a:lnTo>
                  <a:lnTo>
                    <a:pt x="299249" y="317195"/>
                  </a:lnTo>
                  <a:lnTo>
                    <a:pt x="299249" y="520395"/>
                  </a:lnTo>
                  <a:lnTo>
                    <a:pt x="705649" y="260198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604049" cy="17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0" y="-176768"/>
          <a:ext cx="8402820" cy="1827819"/>
        </p:xfrm>
        <a:graphic>
          <a:graphicData uri="http://schemas.openxmlformats.org/drawingml/2006/table">
            <a:tbl>
              <a:tblPr/>
              <a:tblGrid>
                <a:gridCol w="840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7855">
                <a:tc>
                  <a:txBody>
                    <a:bodyPr/>
                    <a:lstStyle/>
                    <a:p>
                      <a:pPr algn="l">
                        <a:lnSpc>
                          <a:spcPts val="6300"/>
                        </a:lnSpc>
                        <a:defRPr/>
                      </a:pPr>
                      <a:r>
                        <a:rPr lang="en-US" sz="45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what is occupancy by day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Freeform 18"/>
          <p:cNvSpPr/>
          <p:nvPr/>
        </p:nvSpPr>
        <p:spPr>
          <a:xfrm>
            <a:off x="427541" y="2156563"/>
            <a:ext cx="6829077" cy="3282363"/>
          </a:xfrm>
          <a:custGeom>
            <a:avLst/>
            <a:gdLst/>
            <a:ahLst/>
            <a:cxnLst/>
            <a:rect l="l" t="t" r="r" b="b"/>
            <a:pathLst>
              <a:path w="6829077" h="3282363">
                <a:moveTo>
                  <a:pt x="0" y="0"/>
                </a:moveTo>
                <a:lnTo>
                  <a:pt x="6829078" y="0"/>
                </a:lnTo>
                <a:lnTo>
                  <a:pt x="6829078" y="3282363"/>
                </a:lnTo>
                <a:lnTo>
                  <a:pt x="0" y="3282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77998" y="6442505"/>
            <a:ext cx="8866002" cy="2773252"/>
          </a:xfrm>
          <a:custGeom>
            <a:avLst/>
            <a:gdLst/>
            <a:ahLst/>
            <a:cxnLst/>
            <a:rect l="l" t="t" r="r" b="b"/>
            <a:pathLst>
              <a:path w="8866002" h="2773252">
                <a:moveTo>
                  <a:pt x="0" y="0"/>
                </a:moveTo>
                <a:lnTo>
                  <a:pt x="8866002" y="0"/>
                </a:lnTo>
                <a:lnTo>
                  <a:pt x="8866002" y="2773252"/>
                </a:lnTo>
                <a:lnTo>
                  <a:pt x="0" y="2773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036590" y="2594025"/>
            <a:ext cx="8278241" cy="3848480"/>
          </a:xfrm>
          <a:custGeom>
            <a:avLst/>
            <a:gdLst/>
            <a:ahLst/>
            <a:cxnLst/>
            <a:rect l="l" t="t" r="r" b="b"/>
            <a:pathLst>
              <a:path w="8278241" h="3848480">
                <a:moveTo>
                  <a:pt x="0" y="0"/>
                </a:moveTo>
                <a:lnTo>
                  <a:pt x="8278240" y="0"/>
                </a:lnTo>
                <a:lnTo>
                  <a:pt x="8278240" y="3848480"/>
                </a:lnTo>
                <a:lnTo>
                  <a:pt x="0" y="384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Microsoft Office PowerPoint</Application>
  <PresentationFormat>Custom</PresentationFormat>
  <Paragraphs>94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The Seasons Bold</vt:lpstr>
      <vt:lpstr>Poppins Bold Italics</vt:lpstr>
      <vt:lpstr>Poppins</vt:lpstr>
      <vt:lpstr>The Seasons</vt:lpstr>
      <vt:lpstr>Poppins Bold</vt:lpstr>
      <vt:lpstr>Arial</vt:lpstr>
      <vt:lpstr>Antic Bold</vt:lpstr>
      <vt:lpstr>Poppins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SQL+POWER BI Project</dc:title>
  <dc:creator>kajal barale</dc:creator>
  <cp:lastModifiedBy>kajal barale</cp:lastModifiedBy>
  <cp:revision>2</cp:revision>
  <dcterms:created xsi:type="dcterms:W3CDTF">2006-08-16T00:00:00Z</dcterms:created>
  <dcterms:modified xsi:type="dcterms:W3CDTF">2024-08-28T11:57:59Z</dcterms:modified>
  <dc:identifier>DAGPDXUGTcQ</dc:identifier>
</cp:coreProperties>
</file>